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 id="266" r:id="rId10"/>
    <p:sldId id="267" r:id="rId11"/>
    <p:sldId id="26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A26D"/>
    <a:srgbClr val="F581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100" d="100"/>
          <a:sy n="100" d="100"/>
        </p:scale>
        <p:origin x="17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9B708C9-3CCB-4D38-94D7-AE8B8F2697E5}" type="datetimeFigureOut">
              <a:rPr lang="en-GB" smtClean="0"/>
              <a:t>04/09/2019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ED8BEB-9D49-4FBE-AEC5-A1510EFACB0A}" type="slidenum">
              <a:rPr lang="en-GB" smtClean="0"/>
              <a:t>‹#›</a:t>
            </a:fld>
            <a:endParaRPr lang="en-GB"/>
          </a:p>
        </p:txBody>
      </p:sp>
    </p:spTree>
    <p:extLst>
      <p:ext uri="{BB962C8B-B14F-4D97-AF65-F5344CB8AC3E}">
        <p14:creationId xmlns:p14="http://schemas.microsoft.com/office/powerpoint/2010/main" val="2217802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B708C9-3CCB-4D38-94D7-AE8B8F2697E5}" type="datetimeFigureOut">
              <a:rPr lang="en-GB" smtClean="0"/>
              <a:t>04/09/2019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ED8BEB-9D49-4FBE-AEC5-A1510EFACB0A}" type="slidenum">
              <a:rPr lang="en-GB" smtClean="0"/>
              <a:t>‹#›</a:t>
            </a:fld>
            <a:endParaRPr lang="en-GB"/>
          </a:p>
        </p:txBody>
      </p:sp>
    </p:spTree>
    <p:extLst>
      <p:ext uri="{BB962C8B-B14F-4D97-AF65-F5344CB8AC3E}">
        <p14:creationId xmlns:p14="http://schemas.microsoft.com/office/powerpoint/2010/main" val="250255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B708C9-3CCB-4D38-94D7-AE8B8F2697E5}" type="datetimeFigureOut">
              <a:rPr lang="en-GB" smtClean="0"/>
              <a:t>04/09/2019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ED8BEB-9D49-4FBE-AEC5-A1510EFACB0A}" type="slidenum">
              <a:rPr lang="en-GB" smtClean="0"/>
              <a:t>‹#›</a:t>
            </a:fld>
            <a:endParaRPr lang="en-GB"/>
          </a:p>
        </p:txBody>
      </p:sp>
    </p:spTree>
    <p:extLst>
      <p:ext uri="{BB962C8B-B14F-4D97-AF65-F5344CB8AC3E}">
        <p14:creationId xmlns:p14="http://schemas.microsoft.com/office/powerpoint/2010/main" val="2447084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B708C9-3CCB-4D38-94D7-AE8B8F2697E5}" type="datetimeFigureOut">
              <a:rPr lang="en-GB" smtClean="0"/>
              <a:t>04/09/2019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ED8BEB-9D49-4FBE-AEC5-A1510EFACB0A}" type="slidenum">
              <a:rPr lang="en-GB" smtClean="0"/>
              <a:t>‹#›</a:t>
            </a:fld>
            <a:endParaRPr lang="en-GB"/>
          </a:p>
        </p:txBody>
      </p:sp>
    </p:spTree>
    <p:extLst>
      <p:ext uri="{BB962C8B-B14F-4D97-AF65-F5344CB8AC3E}">
        <p14:creationId xmlns:p14="http://schemas.microsoft.com/office/powerpoint/2010/main" val="486000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B708C9-3CCB-4D38-94D7-AE8B8F2697E5}" type="datetimeFigureOut">
              <a:rPr lang="en-GB" smtClean="0"/>
              <a:t>04/09/2019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ED8BEB-9D49-4FBE-AEC5-A1510EFACB0A}" type="slidenum">
              <a:rPr lang="en-GB" smtClean="0"/>
              <a:t>‹#›</a:t>
            </a:fld>
            <a:endParaRPr lang="en-GB"/>
          </a:p>
        </p:txBody>
      </p:sp>
    </p:spTree>
    <p:extLst>
      <p:ext uri="{BB962C8B-B14F-4D97-AF65-F5344CB8AC3E}">
        <p14:creationId xmlns:p14="http://schemas.microsoft.com/office/powerpoint/2010/main" val="1751335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9B708C9-3CCB-4D38-94D7-AE8B8F2697E5}" type="datetimeFigureOut">
              <a:rPr lang="en-GB" smtClean="0"/>
              <a:t>04/09/2019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ED8BEB-9D49-4FBE-AEC5-A1510EFACB0A}" type="slidenum">
              <a:rPr lang="en-GB" smtClean="0"/>
              <a:t>‹#›</a:t>
            </a:fld>
            <a:endParaRPr lang="en-GB"/>
          </a:p>
        </p:txBody>
      </p:sp>
    </p:spTree>
    <p:extLst>
      <p:ext uri="{BB962C8B-B14F-4D97-AF65-F5344CB8AC3E}">
        <p14:creationId xmlns:p14="http://schemas.microsoft.com/office/powerpoint/2010/main" val="74542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9B708C9-3CCB-4D38-94D7-AE8B8F2697E5}" type="datetimeFigureOut">
              <a:rPr lang="en-GB" smtClean="0"/>
              <a:t>04/09/2019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ED8BEB-9D49-4FBE-AEC5-A1510EFACB0A}" type="slidenum">
              <a:rPr lang="en-GB" smtClean="0"/>
              <a:t>‹#›</a:t>
            </a:fld>
            <a:endParaRPr lang="en-GB"/>
          </a:p>
        </p:txBody>
      </p:sp>
    </p:spTree>
    <p:extLst>
      <p:ext uri="{BB962C8B-B14F-4D97-AF65-F5344CB8AC3E}">
        <p14:creationId xmlns:p14="http://schemas.microsoft.com/office/powerpoint/2010/main" val="1315381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9B708C9-3CCB-4D38-94D7-AE8B8F2697E5}" type="datetimeFigureOut">
              <a:rPr lang="en-GB" smtClean="0"/>
              <a:t>04/09/2019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ED8BEB-9D49-4FBE-AEC5-A1510EFACB0A}" type="slidenum">
              <a:rPr lang="en-GB" smtClean="0"/>
              <a:t>‹#›</a:t>
            </a:fld>
            <a:endParaRPr lang="en-GB"/>
          </a:p>
        </p:txBody>
      </p:sp>
    </p:spTree>
    <p:extLst>
      <p:ext uri="{BB962C8B-B14F-4D97-AF65-F5344CB8AC3E}">
        <p14:creationId xmlns:p14="http://schemas.microsoft.com/office/powerpoint/2010/main" val="2005636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B708C9-3CCB-4D38-94D7-AE8B8F2697E5}" type="datetimeFigureOut">
              <a:rPr lang="en-GB" smtClean="0"/>
              <a:t>04/09/2019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ED8BEB-9D49-4FBE-AEC5-A1510EFACB0A}" type="slidenum">
              <a:rPr lang="en-GB" smtClean="0"/>
              <a:t>‹#›</a:t>
            </a:fld>
            <a:endParaRPr lang="en-GB"/>
          </a:p>
        </p:txBody>
      </p:sp>
    </p:spTree>
    <p:extLst>
      <p:ext uri="{BB962C8B-B14F-4D97-AF65-F5344CB8AC3E}">
        <p14:creationId xmlns:p14="http://schemas.microsoft.com/office/powerpoint/2010/main" val="2133598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B708C9-3CCB-4D38-94D7-AE8B8F2697E5}" type="datetimeFigureOut">
              <a:rPr lang="en-GB" smtClean="0"/>
              <a:t>04/09/2019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ED8BEB-9D49-4FBE-AEC5-A1510EFACB0A}" type="slidenum">
              <a:rPr lang="en-GB" smtClean="0"/>
              <a:t>‹#›</a:t>
            </a:fld>
            <a:endParaRPr lang="en-GB"/>
          </a:p>
        </p:txBody>
      </p:sp>
    </p:spTree>
    <p:extLst>
      <p:ext uri="{BB962C8B-B14F-4D97-AF65-F5344CB8AC3E}">
        <p14:creationId xmlns:p14="http://schemas.microsoft.com/office/powerpoint/2010/main" val="2374413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B708C9-3CCB-4D38-94D7-AE8B8F2697E5}" type="datetimeFigureOut">
              <a:rPr lang="en-GB" smtClean="0"/>
              <a:t>04/09/2019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ED8BEB-9D49-4FBE-AEC5-A1510EFACB0A}" type="slidenum">
              <a:rPr lang="en-GB" smtClean="0"/>
              <a:t>‹#›</a:t>
            </a:fld>
            <a:endParaRPr lang="en-GB"/>
          </a:p>
        </p:txBody>
      </p:sp>
    </p:spTree>
    <p:extLst>
      <p:ext uri="{BB962C8B-B14F-4D97-AF65-F5344CB8AC3E}">
        <p14:creationId xmlns:p14="http://schemas.microsoft.com/office/powerpoint/2010/main" val="2536378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B708C9-3CCB-4D38-94D7-AE8B8F2697E5}" type="datetimeFigureOut">
              <a:rPr lang="en-GB" smtClean="0"/>
              <a:t>04/09/2019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ED8BEB-9D49-4FBE-AEC5-A1510EFACB0A}" type="slidenum">
              <a:rPr lang="en-GB" smtClean="0"/>
              <a:t>‹#›</a:t>
            </a:fld>
            <a:endParaRPr lang="en-GB"/>
          </a:p>
        </p:txBody>
      </p:sp>
    </p:spTree>
    <p:extLst>
      <p:ext uri="{BB962C8B-B14F-4D97-AF65-F5344CB8AC3E}">
        <p14:creationId xmlns:p14="http://schemas.microsoft.com/office/powerpoint/2010/main" val="3959587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1.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slide" Target="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www.levendaleprimary.org.uk/policies/" TargetMode="External"/><Relationship Id="rId5" Type="http://schemas.openxmlformats.org/officeDocument/2006/relationships/hyperlink" Target="http://www.levendale.org.uk/" TargetMode="External"/><Relationship Id="rId4" Type="http://schemas.openxmlformats.org/officeDocument/2006/relationships/hyperlink" Target="mailto:levendale@levendale.org.uk" TargetMode="Externa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xml"/><Relationship Id="rId1" Type="http://schemas.openxmlformats.org/officeDocument/2006/relationships/slideLayout" Target="../slideLayouts/slideLayout1.xml"/><Relationship Id="rId6" Type="http://schemas.openxmlformats.org/officeDocument/2006/relationships/slide" Target="slide5.xml"/><Relationship Id="rId5" Type="http://schemas.openxmlformats.org/officeDocument/2006/relationships/slide" Target="slide6.xml"/><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tocktoninformationdirectory.org/kb5/stockton/directory/localoffer.page" TargetMode="External"/><Relationship Id="rId5" Type="http://schemas.openxmlformats.org/officeDocument/2006/relationships/hyperlink" Target="http://www.gov.uk/childrens-services/special-educational-needs" TargetMode="External"/><Relationship Id="rId4" Type="http://schemas.openxmlformats.org/officeDocument/2006/relationships/slide" Target="slide1.xml"/></Relationships>
</file>

<file path=ppt/slides/_rels/slide4.xml.rels><?xml version="1.0" encoding="UTF-8" standalone="yes"?>
<Relationships xmlns="http://schemas.openxmlformats.org/package/2006/relationships"><Relationship Id="rId8" Type="http://schemas.openxmlformats.org/officeDocument/2006/relationships/slide" Target="slide8.xml"/><Relationship Id="rId3" Type="http://schemas.microsoft.com/office/2007/relationships/hdphoto" Target="../media/hdphoto1.wdp"/><Relationship Id="rId7" Type="http://schemas.openxmlformats.org/officeDocument/2006/relationships/slide" Target="slide9.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slide" Target="slide2.xml"/><Relationship Id="rId4" Type="http://schemas.openxmlformats.org/officeDocument/2006/relationships/slide" Target="slide1.xml"/><Relationship Id="rId9" Type="http://schemas.openxmlformats.org/officeDocument/2006/relationships/slide" Target="slide10.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slide" Target="slide1.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slide" Target="slide1.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slide" Target="slide4.xml"/><Relationship Id="rId4" Type="http://schemas.openxmlformats.org/officeDocument/2006/relationships/slide" Target="slide1.xml"/></Relationships>
</file>

<file path=ppt/slides/_rels/slide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slide" Target="slide8.xml"/><Relationship Id="rId5" Type="http://schemas.microsoft.com/office/2007/relationships/hdphoto" Target="../media/hdphoto1.wdp"/><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slide" Target="slide9.xml"/><Relationship Id="rId5" Type="http://schemas.microsoft.com/office/2007/relationships/hdphoto" Target="../media/hdphoto1.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919289" y="333375"/>
            <a:ext cx="8421687" cy="5080000"/>
          </a:xfrm>
          <a:prstGeom prst="rect">
            <a:avLst/>
          </a:prstGeom>
          <a:solidFill>
            <a:srgbClr val="FF0000"/>
          </a:solidFill>
          <a:ln>
            <a:noFill/>
          </a:ln>
          <a:extLst/>
        </p:spPr>
        <p:txBody>
          <a:bodyPr anchor="ctr"/>
          <a:lstStyle/>
          <a:p>
            <a:pPr algn="ctr" defTabSz="457200">
              <a:defRPr/>
            </a:pPr>
            <a:endParaRPr lang="en-US">
              <a:solidFill>
                <a:schemeClr val="lt1"/>
              </a:solidFill>
            </a:endParaRPr>
          </a:p>
        </p:txBody>
      </p:sp>
      <p:sp>
        <p:nvSpPr>
          <p:cNvPr id="9220" name="Slide Number Placeholder 5"/>
          <p:cNvSpPr txBox="1">
            <a:spLocks/>
          </p:cNvSpPr>
          <p:nvPr/>
        </p:nvSpPr>
        <p:spPr bwMode="auto">
          <a:xfrm>
            <a:off x="1911350" y="6237289"/>
            <a:ext cx="471488"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fld id="{B10E832A-5782-4F24-901C-D7F2DF564CF3}" type="slidenum">
              <a:rPr lang="en-US" altLang="en-US" sz="1000">
                <a:solidFill>
                  <a:schemeClr val="bg1"/>
                </a:solidFill>
                <a:latin typeface="Calibri" pitchFamily="34" charset="0"/>
                <a:ea typeface="ＭＳ Ｐゴシック" pitchFamily="34" charset="-128"/>
              </a:rPr>
              <a:pPr/>
              <a:t>1</a:t>
            </a:fld>
            <a:r>
              <a:rPr lang="en-US" altLang="en-US" sz="1000">
                <a:latin typeface="Calibri" pitchFamily="34" charset="0"/>
                <a:ea typeface="ＭＳ Ｐゴシック" pitchFamily="34" charset="-128"/>
              </a:rPr>
              <a:t> </a:t>
            </a:r>
          </a:p>
        </p:txBody>
      </p:sp>
      <p:sp>
        <p:nvSpPr>
          <p:cNvPr id="9221" name="Date Placeholder 3"/>
          <p:cNvSpPr txBox="1">
            <a:spLocks/>
          </p:cNvSpPr>
          <p:nvPr/>
        </p:nvSpPr>
        <p:spPr bwMode="auto">
          <a:xfrm>
            <a:off x="8366125" y="6237288"/>
            <a:ext cx="190023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algn="r"/>
            <a:fld id="{34AA243B-F4D8-4D1F-9963-F6B77EE4C73E}" type="datetime1">
              <a:rPr lang="en-US" altLang="en-US" sz="1000">
                <a:solidFill>
                  <a:schemeClr val="bg1"/>
                </a:solidFill>
                <a:latin typeface="Calibri" pitchFamily="34" charset="0"/>
                <a:ea typeface="ＭＳ Ｐゴシック" pitchFamily="34" charset="-128"/>
              </a:rPr>
              <a:pPr algn="r"/>
              <a:t>9/4/2019</a:t>
            </a:fld>
            <a:endParaRPr lang="en-US" altLang="en-US" sz="1000">
              <a:solidFill>
                <a:schemeClr val="bg1"/>
              </a:solidFill>
              <a:latin typeface="Calibri" pitchFamily="34" charset="0"/>
              <a:ea typeface="ＭＳ Ｐゴシック" pitchFamily="34" charset="-128"/>
            </a:endParaRPr>
          </a:p>
        </p:txBody>
      </p:sp>
      <p:sp>
        <p:nvSpPr>
          <p:cNvPr id="9222" name="TextBox 7"/>
          <p:cNvSpPr txBox="1">
            <a:spLocks noChangeArrowheads="1"/>
          </p:cNvSpPr>
          <p:nvPr/>
        </p:nvSpPr>
        <p:spPr bwMode="auto">
          <a:xfrm>
            <a:off x="2024063" y="541338"/>
            <a:ext cx="80772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algn="ctr"/>
            <a:r>
              <a:rPr lang="en-US" altLang="en-US" sz="3600" dirty="0" smtClean="0">
                <a:solidFill>
                  <a:schemeClr val="bg1"/>
                </a:solidFill>
                <a:latin typeface="Maiandra GD" panose="020E0502030308020204" pitchFamily="34" charset="0"/>
                <a:ea typeface="ＭＳ Ｐゴシック" pitchFamily="34" charset="-128"/>
                <a:cs typeface="Arial" pitchFamily="34" charset="0"/>
              </a:rPr>
              <a:t>Levendale SEND </a:t>
            </a:r>
            <a:r>
              <a:rPr lang="en-US" altLang="en-US" sz="3600" dirty="0">
                <a:solidFill>
                  <a:schemeClr val="bg1"/>
                </a:solidFill>
                <a:latin typeface="Maiandra GD" panose="020E0502030308020204" pitchFamily="34" charset="0"/>
                <a:ea typeface="ＭＳ Ｐゴシック" pitchFamily="34" charset="-128"/>
                <a:cs typeface="Arial" pitchFamily="34" charset="0"/>
              </a:rPr>
              <a:t>School </a:t>
            </a:r>
            <a:r>
              <a:rPr lang="en-US" altLang="en-US" sz="3600" dirty="0" smtClean="0">
                <a:solidFill>
                  <a:schemeClr val="bg1"/>
                </a:solidFill>
                <a:latin typeface="Maiandra GD" panose="020E0502030308020204" pitchFamily="34" charset="0"/>
                <a:ea typeface="ＭＳ Ｐゴシック" pitchFamily="34" charset="-128"/>
                <a:cs typeface="Arial" pitchFamily="34" charset="0"/>
              </a:rPr>
              <a:t>Support Offer</a:t>
            </a:r>
            <a:endParaRPr lang="en-US" altLang="en-US" sz="3600" dirty="0">
              <a:solidFill>
                <a:schemeClr val="bg1"/>
              </a:solidFill>
              <a:latin typeface="Maiandra GD" panose="020E0502030308020204" pitchFamily="34" charset="0"/>
              <a:ea typeface="ＭＳ Ｐゴシック" pitchFamily="34" charset="-128"/>
              <a:cs typeface="Arial" pitchFamily="34" charset="0"/>
            </a:endParaRPr>
          </a:p>
        </p:txBody>
      </p:sp>
      <p:pic>
        <p:nvPicPr>
          <p:cNvPr id="2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518" y="2011363"/>
            <a:ext cx="3088317" cy="18550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7" descr="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1862" y="2011363"/>
            <a:ext cx="2916265" cy="1822666"/>
          </a:xfrm>
          <a:prstGeom prst="rect">
            <a:avLst/>
          </a:prstGeom>
          <a:noFill/>
          <a:ln>
            <a:noFill/>
          </a:ln>
        </p:spPr>
      </p:pic>
    </p:spTree>
    <p:extLst>
      <p:ext uri="{BB962C8B-B14F-4D97-AF65-F5344CB8AC3E}">
        <p14:creationId xmlns:p14="http://schemas.microsoft.com/office/powerpoint/2010/main" val="29324487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530686" y="-5698"/>
            <a:ext cx="9144000" cy="6835775"/>
          </a:xfrm>
          <a:prstGeom prst="rect">
            <a:avLst/>
          </a:prstGeom>
          <a:solidFill>
            <a:schemeClr val="accent6">
              <a:lumMod val="60000"/>
              <a:lumOff val="40000"/>
            </a:schemeClr>
          </a:solidFill>
          <a:ln>
            <a:noFill/>
          </a:ln>
          <a:effectLst>
            <a:outerShdw dist="28398" dir="3806097" algn="ctr" rotWithShape="0">
              <a:srgbClr val="3F3151">
                <a:alpha val="50000"/>
              </a:srgbClr>
            </a:outerShdw>
          </a:effectLst>
          <a:extLst/>
        </p:spPr>
        <p:txBody>
          <a:bodyPr vert="horz" wrap="square" lIns="91440" tIns="45720" rIns="91440" bIns="45720" numCol="1" anchor="t" anchorCtr="0" compatLnSpc="1">
            <a:prstTxWarp prst="textNoShape">
              <a:avLst/>
            </a:prstTxWarp>
          </a:bodyPr>
          <a:lstStyle/>
          <a:p>
            <a:endParaRPr lang="en-GB"/>
          </a:p>
        </p:txBody>
      </p:sp>
      <p:grpSp>
        <p:nvGrpSpPr>
          <p:cNvPr id="7" name="Group 6"/>
          <p:cNvGrpSpPr/>
          <p:nvPr/>
        </p:nvGrpSpPr>
        <p:grpSpPr>
          <a:xfrm>
            <a:off x="9550621" y="6369271"/>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2"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3" action="ppaction://hlinksldjump"/>
                </a:rPr>
                <a:t>Plan Menu</a:t>
              </a:r>
              <a:endParaRPr lang="en-GB" sz="1100" b="1" dirty="0"/>
            </a:p>
          </p:txBody>
        </p:sp>
      </p:grpSp>
      <p:sp>
        <p:nvSpPr>
          <p:cNvPr id="13" name="Rounded Rectangle 12"/>
          <p:cNvSpPr/>
          <p:nvPr/>
        </p:nvSpPr>
        <p:spPr>
          <a:xfrm>
            <a:off x="1726585" y="251268"/>
            <a:ext cx="3432950" cy="323850"/>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GB" sz="1400" dirty="0" smtClean="0">
                <a:hlinkClick r:id="rId4" action="ppaction://hlinksldjump"/>
              </a:rPr>
              <a:t>Sensory and/or physical</a:t>
            </a:r>
            <a:endParaRPr lang="en-GB" sz="1400" dirty="0"/>
          </a:p>
        </p:txBody>
      </p:sp>
      <p:pic>
        <p:nvPicPr>
          <p:cNvPr id="15" name="Picture 14"/>
          <p:cNvPicPr>
            <a:picLocks noChangeAspect="1"/>
          </p:cNvPicPr>
          <p:nvPr/>
        </p:nvPicPr>
        <p:blipFill>
          <a:blip r:embed="rId5">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54506" y="101378"/>
            <a:ext cx="2771606" cy="2828334"/>
          </a:xfrm>
          <a:prstGeom prst="rect">
            <a:avLst/>
          </a:prstGeom>
        </p:spPr>
      </p:pic>
      <p:grpSp>
        <p:nvGrpSpPr>
          <p:cNvPr id="16" name="Group 15"/>
          <p:cNvGrpSpPr/>
          <p:nvPr/>
        </p:nvGrpSpPr>
        <p:grpSpPr>
          <a:xfrm>
            <a:off x="8013235" y="424132"/>
            <a:ext cx="2236932" cy="2116594"/>
            <a:chOff x="3943697" y="2395246"/>
            <a:chExt cx="2655888" cy="2513012"/>
          </a:xfrm>
        </p:grpSpPr>
        <p:sp>
          <p:nvSpPr>
            <p:cNvPr id="17" name="AutoShape 3"/>
            <p:cNvSpPr>
              <a:spLocks noChangeArrowheads="1"/>
            </p:cNvSpPr>
            <p:nvPr/>
          </p:nvSpPr>
          <p:spPr bwMode="auto">
            <a:xfrm rot="3370115">
              <a:off x="4015135" y="2323808"/>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8"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dirty="0">
                  <a:ln w="9525">
                    <a:solidFill>
                      <a:srgbClr val="000000"/>
                    </a:solidFill>
                    <a:round/>
                    <a:headEnd/>
                    <a:tailEnd/>
                  </a:ln>
                  <a:solidFill>
                    <a:srgbClr val="000000"/>
                  </a:solidFill>
                  <a:latin typeface="Arial Black"/>
                </a:rPr>
                <a:t>Plan</a:t>
              </a:r>
            </a:p>
          </p:txBody>
        </p:sp>
      </p:grpSp>
      <p:sp>
        <p:nvSpPr>
          <p:cNvPr id="19" name="Text Box 2"/>
          <p:cNvSpPr txBox="1">
            <a:spLocks noChangeArrowheads="1"/>
          </p:cNvSpPr>
          <p:nvPr/>
        </p:nvSpPr>
        <p:spPr bwMode="auto">
          <a:xfrm>
            <a:off x="1726585" y="832084"/>
            <a:ext cx="5862131" cy="4760913"/>
          </a:xfrm>
          <a:prstGeom prst="rect">
            <a:avLst/>
          </a:prstGeom>
          <a:noFill/>
          <a:ln>
            <a:noFill/>
          </a:ln>
          <a:extLst/>
        </p:spPr>
        <p:txBody>
          <a:bodyPr/>
          <a:lstStyle/>
          <a:p>
            <a:pPr marL="285750" indent="-285750" algn="just" eaLnBrk="1" fontAlgn="auto" hangingPunct="1">
              <a:spcBef>
                <a:spcPts val="0"/>
              </a:spcBef>
              <a:spcAft>
                <a:spcPts val="0"/>
              </a:spcAft>
              <a:buFont typeface="Arial" panose="020B0604020202020204" pitchFamily="34" charset="0"/>
              <a:buChar char="•"/>
              <a:defRPr/>
            </a:pPr>
            <a:r>
              <a:rPr lang="en-GB" dirty="0">
                <a:latin typeface="+mn-lt"/>
                <a:cs typeface="+mn-cs"/>
              </a:rPr>
              <a:t>As a school we know that we can cater for all children with specific needs as we have wheelchair access throughout, disabled toilets and a </a:t>
            </a:r>
            <a:r>
              <a:rPr lang="en-GB" dirty="0" smtClean="0">
                <a:latin typeface="+mn-lt"/>
                <a:cs typeface="+mn-cs"/>
              </a:rPr>
              <a:t>shower</a:t>
            </a:r>
            <a:r>
              <a:rPr lang="en-GB" dirty="0"/>
              <a:t> </a:t>
            </a:r>
            <a:r>
              <a:rPr lang="en-GB" dirty="0" smtClean="0"/>
              <a:t>room.</a:t>
            </a:r>
            <a:endParaRPr lang="en-GB" dirty="0">
              <a:latin typeface="+mn-lt"/>
              <a:cs typeface="+mn-cs"/>
            </a:endParaRPr>
          </a:p>
          <a:p>
            <a:pPr marL="285750" indent="-285750" algn="just" eaLnBrk="1" fontAlgn="auto" hangingPunct="1">
              <a:spcBef>
                <a:spcPts val="0"/>
              </a:spcBef>
              <a:spcAft>
                <a:spcPts val="0"/>
              </a:spcAft>
              <a:buFont typeface="Arial" panose="020B0604020202020204" pitchFamily="34" charset="0"/>
              <a:buChar char="•"/>
              <a:defRPr/>
            </a:pPr>
            <a:r>
              <a:rPr lang="en-GB" dirty="0">
                <a:latin typeface="+mn-lt"/>
                <a:cs typeface="+mn-cs"/>
              </a:rPr>
              <a:t>Modifications to resources </a:t>
            </a:r>
            <a:r>
              <a:rPr lang="en-GB" dirty="0" smtClean="0"/>
              <a:t>can be made, s</a:t>
            </a:r>
            <a:r>
              <a:rPr lang="en-GB" dirty="0" smtClean="0">
                <a:latin typeface="+mn-lt"/>
                <a:cs typeface="+mn-cs"/>
              </a:rPr>
              <a:t>uch </a:t>
            </a:r>
            <a:r>
              <a:rPr lang="en-GB" dirty="0">
                <a:latin typeface="+mn-lt"/>
                <a:cs typeface="+mn-cs"/>
              </a:rPr>
              <a:t>as copying materials in larger print, using coloured paper </a:t>
            </a:r>
            <a:r>
              <a:rPr lang="en-GB" dirty="0" smtClean="0">
                <a:latin typeface="+mn-lt"/>
                <a:cs typeface="+mn-cs"/>
              </a:rPr>
              <a:t>overlays etc.  </a:t>
            </a:r>
            <a:r>
              <a:rPr lang="en-GB" dirty="0">
                <a:latin typeface="+mn-lt"/>
                <a:cs typeface="+mn-cs"/>
              </a:rPr>
              <a:t>Hearing loops can be worn to support children </a:t>
            </a:r>
            <a:r>
              <a:rPr lang="en-GB" dirty="0" smtClean="0">
                <a:latin typeface="+mn-lt"/>
                <a:cs typeface="+mn-cs"/>
              </a:rPr>
              <a:t>with a  </a:t>
            </a:r>
            <a:r>
              <a:rPr lang="en-GB" dirty="0">
                <a:latin typeface="+mn-lt"/>
                <a:cs typeface="+mn-cs"/>
              </a:rPr>
              <a:t>hearing difficulty. </a:t>
            </a:r>
          </a:p>
          <a:p>
            <a:pPr marL="285750" indent="-285750" algn="just" eaLnBrk="1" fontAlgn="auto" hangingPunct="1">
              <a:spcBef>
                <a:spcPts val="0"/>
              </a:spcBef>
              <a:spcAft>
                <a:spcPts val="0"/>
              </a:spcAft>
              <a:buFont typeface="Arial" panose="020B0604020202020204" pitchFamily="34" charset="0"/>
              <a:buChar char="•"/>
              <a:defRPr/>
            </a:pPr>
            <a:endParaRPr lang="en-GB" dirty="0">
              <a:latin typeface="+mn-lt"/>
              <a:cs typeface="+mn-cs"/>
            </a:endParaRPr>
          </a:p>
          <a:p>
            <a:pPr algn="just" eaLnBrk="1" fontAlgn="auto" hangingPunct="1">
              <a:spcBef>
                <a:spcPts val="0"/>
              </a:spcBef>
              <a:spcAft>
                <a:spcPts val="0"/>
              </a:spcAft>
              <a:defRPr/>
            </a:pPr>
            <a:endParaRPr lang="en-GB" dirty="0">
              <a:latin typeface="+mn-lt"/>
              <a:cs typeface="+mn-cs"/>
            </a:endParaRPr>
          </a:p>
          <a:p>
            <a:pPr algn="just" eaLnBrk="1" fontAlgn="auto" hangingPunct="1">
              <a:spcBef>
                <a:spcPts val="0"/>
              </a:spcBef>
              <a:spcAft>
                <a:spcPts val="0"/>
              </a:spcAft>
              <a:defRPr/>
            </a:pPr>
            <a:endParaRPr lang="en-GB" dirty="0" smtClean="0">
              <a:latin typeface="+mn-lt"/>
              <a:cs typeface="+mn-cs"/>
            </a:endParaRPr>
          </a:p>
          <a:p>
            <a:pPr algn="just" eaLnBrk="1" hangingPunct="1">
              <a:defRPr/>
            </a:pPr>
            <a:endParaRPr lang="en-US" altLang="en-US" dirty="0">
              <a:latin typeface="Arial" pitchFamily="34" charset="0"/>
            </a:endParaRPr>
          </a:p>
        </p:txBody>
      </p:sp>
      <p:sp>
        <p:nvSpPr>
          <p:cNvPr id="4" name="TextBox 3"/>
          <p:cNvSpPr txBox="1"/>
          <p:nvPr/>
        </p:nvSpPr>
        <p:spPr>
          <a:xfrm>
            <a:off x="1726585" y="2799881"/>
            <a:ext cx="8634250" cy="2585323"/>
          </a:xfrm>
          <a:prstGeom prst="rect">
            <a:avLst/>
          </a:prstGeom>
          <a:noFill/>
        </p:spPr>
        <p:txBody>
          <a:bodyPr wrap="square" rtlCol="0">
            <a:spAutoFit/>
          </a:bodyPr>
          <a:lstStyle/>
          <a:p>
            <a:pPr marL="285750" indent="-285750" algn="just">
              <a:buFont typeface="Arial" panose="020B0604020202020204" pitchFamily="34" charset="0"/>
              <a:buChar char="•"/>
              <a:defRPr/>
            </a:pPr>
            <a:r>
              <a:rPr lang="en-GB" dirty="0" smtClean="0"/>
              <a:t>Concrete </a:t>
            </a:r>
            <a:r>
              <a:rPr lang="en-GB" dirty="0"/>
              <a:t>practical apparatus  is available to support the children’s learning. </a:t>
            </a:r>
          </a:p>
          <a:p>
            <a:pPr marL="285750" indent="-285750" algn="just">
              <a:buFont typeface="Arial" panose="020B0604020202020204" pitchFamily="34" charset="0"/>
              <a:buChar char="•"/>
              <a:defRPr/>
            </a:pPr>
            <a:r>
              <a:rPr lang="en-GB" dirty="0" smtClean="0"/>
              <a:t>Therapy </a:t>
            </a:r>
            <a:r>
              <a:rPr lang="en-GB" dirty="0"/>
              <a:t>programmes can be delivered in school, designed by specialists e.g. Occupational Therapists, </a:t>
            </a:r>
            <a:r>
              <a:rPr lang="en-GB" dirty="0" smtClean="0"/>
              <a:t>Physiotherapists, Speech &amp; Language Therapists</a:t>
            </a:r>
            <a:r>
              <a:rPr lang="en-GB" dirty="0"/>
              <a:t> </a:t>
            </a:r>
            <a:r>
              <a:rPr lang="en-GB" dirty="0" smtClean="0"/>
              <a:t>etc. Individual programmes can be tailored to address gross/fine motor control, posture and speech for example.</a:t>
            </a:r>
            <a:endParaRPr lang="en-GB" dirty="0"/>
          </a:p>
          <a:p>
            <a:pPr marL="285750" indent="-285750" algn="just">
              <a:buFont typeface="Arial" panose="020B0604020202020204" pitchFamily="34" charset="0"/>
              <a:buChar char="•"/>
              <a:defRPr/>
            </a:pPr>
            <a:r>
              <a:rPr lang="en-GB" dirty="0"/>
              <a:t>The curriculum can be adapted to enable full access e.g. alternative recording devices, modified PE curriculum. </a:t>
            </a:r>
          </a:p>
          <a:p>
            <a:pPr marL="285750" indent="-285750" algn="just">
              <a:buFont typeface="Arial" panose="020B0604020202020204" pitchFamily="34" charset="0"/>
              <a:buChar char="•"/>
              <a:defRPr/>
            </a:pPr>
            <a:r>
              <a:rPr lang="en-GB" dirty="0"/>
              <a:t>If </a:t>
            </a:r>
            <a:r>
              <a:rPr lang="en-GB" dirty="0" smtClean="0"/>
              <a:t>necessary, </a:t>
            </a:r>
            <a:r>
              <a:rPr lang="en-GB" dirty="0"/>
              <a:t>school will apply to High Needs Panel for additional funding for specialist </a:t>
            </a:r>
            <a:r>
              <a:rPr lang="en-GB" dirty="0" smtClean="0"/>
              <a:t>equipment i.e. laptops with voice recognition software, OT-recommended furniture etc.</a:t>
            </a:r>
            <a:endParaRPr lang="en-GB" dirty="0"/>
          </a:p>
        </p:txBody>
      </p:sp>
    </p:spTree>
    <p:extLst>
      <p:ext uri="{BB962C8B-B14F-4D97-AF65-F5344CB8AC3E}">
        <p14:creationId xmlns:p14="http://schemas.microsoft.com/office/powerpoint/2010/main" val="526893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0000">
            <a:alpha val="34000"/>
          </a:srgbClr>
        </a:solidFill>
        <a:effectLst/>
      </p:bgPr>
    </p:bg>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0155" y="4879254"/>
            <a:ext cx="3088317" cy="18550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descr="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226" y="78654"/>
            <a:ext cx="2916265" cy="1822666"/>
          </a:xfrm>
          <a:prstGeom prst="rect">
            <a:avLst/>
          </a:prstGeom>
          <a:noFill/>
          <a:ln>
            <a:noFill/>
          </a:ln>
        </p:spPr>
      </p:pic>
      <p:sp>
        <p:nvSpPr>
          <p:cNvPr id="6" name="TextBox 5"/>
          <p:cNvSpPr txBox="1"/>
          <p:nvPr/>
        </p:nvSpPr>
        <p:spPr>
          <a:xfrm>
            <a:off x="3326130" y="251323"/>
            <a:ext cx="8712342" cy="1477328"/>
          </a:xfrm>
          <a:prstGeom prst="rect">
            <a:avLst/>
          </a:prstGeom>
          <a:noFill/>
        </p:spPr>
        <p:txBody>
          <a:bodyPr wrap="square" rtlCol="0">
            <a:spAutoFit/>
          </a:bodyPr>
          <a:lstStyle/>
          <a:p>
            <a:r>
              <a:rPr lang="en-GB" dirty="0" smtClean="0"/>
              <a:t>Our </a:t>
            </a:r>
            <a:r>
              <a:rPr lang="en-GB" dirty="0" err="1" smtClean="0"/>
              <a:t>SENCo</a:t>
            </a:r>
            <a:r>
              <a:rPr lang="en-GB" dirty="0" smtClean="0"/>
              <a:t> is Mrs BJ Carnelly</a:t>
            </a:r>
          </a:p>
          <a:p>
            <a:pPr marL="1200150" lvl="2" indent="-285750">
              <a:buFont typeface="Wingdings" panose="05000000000000000000" pitchFamily="2" charset="2"/>
              <a:buChar char="Ø"/>
            </a:pPr>
            <a:r>
              <a:rPr lang="en-GB" dirty="0" smtClean="0"/>
              <a:t>01642 783684</a:t>
            </a:r>
          </a:p>
          <a:p>
            <a:pPr marL="1200150" lvl="2" indent="-285750">
              <a:buFont typeface="Wingdings" panose="05000000000000000000" pitchFamily="2" charset="2"/>
              <a:buChar char="Ø"/>
            </a:pPr>
            <a:r>
              <a:rPr lang="en-GB" dirty="0" smtClean="0">
                <a:hlinkClick r:id="rId4"/>
              </a:rPr>
              <a:t>levendale@levendale.org.uk</a:t>
            </a:r>
            <a:endParaRPr lang="en-GB" dirty="0" smtClean="0"/>
          </a:p>
          <a:p>
            <a:endParaRPr lang="en-GB" dirty="0"/>
          </a:p>
          <a:p>
            <a:r>
              <a:rPr lang="en-GB" dirty="0" smtClean="0"/>
              <a:t>The SEN Governor is Mr. David Turner.</a:t>
            </a:r>
            <a:endParaRPr lang="en-GB" dirty="0"/>
          </a:p>
        </p:txBody>
      </p:sp>
      <p:sp>
        <p:nvSpPr>
          <p:cNvPr id="7" name="TextBox 6"/>
          <p:cNvSpPr txBox="1"/>
          <p:nvPr/>
        </p:nvSpPr>
        <p:spPr>
          <a:xfrm>
            <a:off x="180226" y="2322459"/>
            <a:ext cx="11764124" cy="2031325"/>
          </a:xfrm>
          <a:prstGeom prst="rect">
            <a:avLst/>
          </a:prstGeom>
          <a:noFill/>
        </p:spPr>
        <p:txBody>
          <a:bodyPr wrap="square" rtlCol="0">
            <a:spAutoFit/>
          </a:bodyPr>
          <a:lstStyle/>
          <a:p>
            <a:r>
              <a:rPr lang="en-GB" dirty="0" smtClean="0"/>
              <a:t>For further details of our admission policy, please refer to our website: </a:t>
            </a:r>
            <a:r>
              <a:rPr lang="en-GB" dirty="0" smtClean="0">
                <a:hlinkClick r:id="rId5"/>
              </a:rPr>
              <a:t>www.levendaleprimary.org.uk</a:t>
            </a:r>
            <a:r>
              <a:rPr lang="en-GB" dirty="0" smtClean="0"/>
              <a:t> </a:t>
            </a:r>
            <a:endParaRPr lang="en-GB" dirty="0" smtClean="0"/>
          </a:p>
          <a:p>
            <a:endParaRPr lang="en-GB" dirty="0"/>
          </a:p>
          <a:p>
            <a:r>
              <a:rPr lang="en-GB" dirty="0" smtClean="0"/>
              <a:t>Our current SEN Policy, Single Equality Policy, Behaviour Policy, Complaints Procedure, Health &amp; Safety Policy, Supporting Children with Medical Conditions Policy, Child Protection Policy, Intimate Care Policy and Anti-Bullying Policy all have some potential reference to SEND children and are also available on our website:</a:t>
            </a:r>
          </a:p>
          <a:p>
            <a:endParaRPr lang="en-GB" dirty="0" smtClean="0"/>
          </a:p>
          <a:p>
            <a:r>
              <a:rPr lang="en-GB" dirty="0">
                <a:hlinkClick r:id="rId6"/>
              </a:rPr>
              <a:t>http://www.levendaleprimary.org.uk/policies/</a:t>
            </a:r>
            <a:endParaRPr lang="en-GB" dirty="0"/>
          </a:p>
        </p:txBody>
      </p:sp>
    </p:spTree>
    <p:extLst>
      <p:ext uri="{BB962C8B-B14F-4D97-AF65-F5344CB8AC3E}">
        <p14:creationId xmlns:p14="http://schemas.microsoft.com/office/powerpoint/2010/main" val="2487214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oup 43"/>
          <p:cNvGrpSpPr>
            <a:grpSpLocks/>
          </p:cNvGrpSpPr>
          <p:nvPr/>
        </p:nvGrpSpPr>
        <p:grpSpPr bwMode="auto">
          <a:xfrm>
            <a:off x="1524001" y="9"/>
            <a:ext cx="9144000" cy="6857991"/>
            <a:chOff x="-1" y="35"/>
            <a:chExt cx="16806" cy="11807"/>
          </a:xfrm>
        </p:grpSpPr>
        <p:sp>
          <p:nvSpPr>
            <p:cNvPr id="43" name="Rectangle 44"/>
            <p:cNvSpPr>
              <a:spLocks noChangeArrowheads="1"/>
            </p:cNvSpPr>
            <p:nvPr/>
          </p:nvSpPr>
          <p:spPr bwMode="auto">
            <a:xfrm>
              <a:off x="-1" y="35"/>
              <a:ext cx="8447" cy="5911"/>
            </a:xfrm>
            <a:prstGeom prst="rect">
              <a:avLst/>
            </a:prstGeom>
            <a:solidFill>
              <a:schemeClr val="accent4">
                <a:lumMod val="20000"/>
                <a:lumOff val="80000"/>
              </a:schemeClr>
            </a:soli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 name="Rectangle 45"/>
            <p:cNvSpPr>
              <a:spLocks noChangeArrowheads="1"/>
            </p:cNvSpPr>
            <p:nvPr/>
          </p:nvSpPr>
          <p:spPr bwMode="auto">
            <a:xfrm>
              <a:off x="8423" y="35"/>
              <a:ext cx="8382" cy="5911"/>
            </a:xfrm>
            <a:prstGeom prst="rect">
              <a:avLst/>
            </a:prstGeom>
            <a:solidFill>
              <a:schemeClr val="accent6">
                <a:lumMod val="20000"/>
                <a:lumOff val="80000"/>
              </a:schemeClr>
            </a:soli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Rectangle 46"/>
            <p:cNvSpPr>
              <a:spLocks noChangeArrowheads="1"/>
            </p:cNvSpPr>
            <p:nvPr/>
          </p:nvSpPr>
          <p:spPr bwMode="auto">
            <a:xfrm>
              <a:off x="-1" y="5931"/>
              <a:ext cx="8447" cy="5911"/>
            </a:xfrm>
            <a:prstGeom prst="rect">
              <a:avLst/>
            </a:prstGeom>
            <a:solidFill>
              <a:schemeClr val="accent2">
                <a:lumMod val="40000"/>
                <a:lumOff val="60000"/>
              </a:schemeClr>
            </a:soli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Rectangle 47"/>
            <p:cNvSpPr>
              <a:spLocks noChangeArrowheads="1"/>
            </p:cNvSpPr>
            <p:nvPr/>
          </p:nvSpPr>
          <p:spPr bwMode="auto">
            <a:xfrm>
              <a:off x="8423" y="5931"/>
              <a:ext cx="8382" cy="5911"/>
            </a:xfrm>
            <a:prstGeom prst="rect">
              <a:avLst/>
            </a:prstGeom>
            <a:solidFill>
              <a:schemeClr val="accent1">
                <a:lumMod val="40000"/>
                <a:lumOff val="60000"/>
              </a:schemeClr>
            </a:soli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9" name="Group 48"/>
          <p:cNvGrpSpPr/>
          <p:nvPr/>
        </p:nvGrpSpPr>
        <p:grpSpPr>
          <a:xfrm>
            <a:off x="4727114" y="2082970"/>
            <a:ext cx="2712085" cy="2994887"/>
            <a:chOff x="3949065" y="2419851"/>
            <a:chExt cx="2712085" cy="2994887"/>
          </a:xfrm>
        </p:grpSpPr>
        <p:sp>
          <p:nvSpPr>
            <p:cNvPr id="48" name="Oval 48"/>
            <p:cNvSpPr>
              <a:spLocks noChangeArrowheads="1"/>
            </p:cNvSpPr>
            <p:nvPr/>
          </p:nvSpPr>
          <p:spPr bwMode="auto">
            <a:xfrm>
              <a:off x="4325938" y="2693988"/>
              <a:ext cx="2082800" cy="20828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grpSp>
          <p:nvGrpSpPr>
            <p:cNvPr id="41" name="Group 40"/>
            <p:cNvGrpSpPr/>
            <p:nvPr/>
          </p:nvGrpSpPr>
          <p:grpSpPr>
            <a:xfrm>
              <a:off x="3949065" y="2419851"/>
              <a:ext cx="2712085" cy="2994887"/>
              <a:chOff x="3949065" y="2409825"/>
              <a:chExt cx="2712085" cy="2994887"/>
            </a:xfrm>
          </p:grpSpPr>
          <p:grpSp>
            <p:nvGrpSpPr>
              <p:cNvPr id="40" name="Group 39"/>
              <p:cNvGrpSpPr/>
              <p:nvPr/>
            </p:nvGrpSpPr>
            <p:grpSpPr>
              <a:xfrm>
                <a:off x="3949065" y="2409825"/>
                <a:ext cx="2712085" cy="2984500"/>
                <a:chOff x="3949065" y="2416175"/>
                <a:chExt cx="2712085" cy="2984500"/>
              </a:xfrm>
            </p:grpSpPr>
            <p:grpSp>
              <p:nvGrpSpPr>
                <p:cNvPr id="28" name="Group 29"/>
                <p:cNvGrpSpPr>
                  <a:grpSpLocks/>
                </p:cNvGrpSpPr>
                <p:nvPr/>
              </p:nvGrpSpPr>
              <p:grpSpPr bwMode="auto">
                <a:xfrm>
                  <a:off x="3949065" y="2416175"/>
                  <a:ext cx="2712085" cy="2967351"/>
                  <a:chOff x="6219" y="3806"/>
                  <a:chExt cx="4271" cy="4672"/>
                </a:xfrm>
              </p:grpSpPr>
              <p:sp>
                <p:nvSpPr>
                  <p:cNvPr id="29" name="AutoShape 30"/>
                  <p:cNvSpPr>
                    <a:spLocks noChangeArrowheads="1"/>
                  </p:cNvSpPr>
                  <p:nvPr/>
                </p:nvSpPr>
                <p:spPr bwMode="auto">
                  <a:xfrm rot="-12923631">
                    <a:off x="6423" y="3806"/>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grpSp>
                <p:nvGrpSpPr>
                  <p:cNvPr id="30" name="Group 31"/>
                  <p:cNvGrpSpPr>
                    <a:grpSpLocks/>
                  </p:cNvGrpSpPr>
                  <p:nvPr/>
                </p:nvGrpSpPr>
                <p:grpSpPr bwMode="auto">
                  <a:xfrm>
                    <a:off x="6219" y="3817"/>
                    <a:ext cx="4271" cy="4661"/>
                    <a:chOff x="6219" y="3817"/>
                    <a:chExt cx="4271" cy="4661"/>
                  </a:xfrm>
                </p:grpSpPr>
                <p:sp>
                  <p:nvSpPr>
                    <p:cNvPr id="31" name="AutoShape 32"/>
                    <p:cNvSpPr>
                      <a:spLocks noChangeArrowheads="1"/>
                    </p:cNvSpPr>
                    <p:nvPr/>
                  </p:nvSpPr>
                  <p:spPr bwMode="auto">
                    <a:xfrm rot="3370115">
                      <a:off x="6331" y="3746"/>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AutoShape 33"/>
                    <p:cNvSpPr>
                      <a:spLocks noChangeArrowheads="1"/>
                    </p:cNvSpPr>
                    <p:nvPr/>
                  </p:nvSpPr>
                  <p:spPr bwMode="auto">
                    <a:xfrm rot="-23651268">
                      <a:off x="6391" y="3817"/>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AutoShape 34"/>
                    <p:cNvSpPr>
                      <a:spLocks noChangeArrowheads="1"/>
                    </p:cNvSpPr>
                    <p:nvPr/>
                  </p:nvSpPr>
                  <p:spPr bwMode="auto">
                    <a:xfrm rot="-29084141">
                      <a:off x="6420" y="3842"/>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4" name="WordArt 35"/>
                    <p:cNvSpPr>
                      <a:spLocks noChangeArrowheads="1" noChangeShapeType="1" noTextEdit="1"/>
                    </p:cNvSpPr>
                    <p:nvPr/>
                  </p:nvSpPr>
                  <p:spPr bwMode="auto">
                    <a:xfrm rot="-1723048">
                      <a:off x="7166" y="4381"/>
                      <a:ext cx="1476" cy="924"/>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730"/>
                        </a:avLst>
                      </a:prstTxWarp>
                    </a:bodyPr>
                    <a:lstStyle/>
                    <a:p>
                      <a:pPr algn="ctr" rtl="0">
                        <a:buNone/>
                      </a:pPr>
                      <a:r>
                        <a:rPr lang="en-GB" sz="3600" kern="10" dirty="0">
                          <a:ln w="9525">
                            <a:solidFill>
                              <a:srgbClr val="000000"/>
                            </a:solidFill>
                            <a:round/>
                            <a:headEnd/>
                            <a:tailEnd/>
                          </a:ln>
                          <a:solidFill>
                            <a:srgbClr val="000000"/>
                          </a:solidFill>
                          <a:latin typeface="Arial Black"/>
                        </a:rPr>
                        <a:t>Assess</a:t>
                      </a:r>
                    </a:p>
                  </p:txBody>
                </p:sp>
                <p:sp>
                  <p:nvSpPr>
                    <p:cNvPr id="35" name="WordArt 36"/>
                    <p:cNvSpPr>
                      <a:spLocks noChangeArrowheads="1" noChangeShapeType="1" noTextEdit="1"/>
                    </p:cNvSpPr>
                    <p:nvPr/>
                  </p:nvSpPr>
                  <p:spPr bwMode="auto">
                    <a:xfrm rot="3874958">
                      <a:off x="8864" y="4922"/>
                      <a:ext cx="1160" cy="726"/>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558"/>
                        </a:avLst>
                      </a:prstTxWarp>
                    </a:bodyPr>
                    <a:lstStyle/>
                    <a:p>
                      <a:pPr algn="ctr" rtl="0">
                        <a:buNone/>
                      </a:pPr>
                      <a:r>
                        <a:rPr lang="en-GB" sz="3600" kern="10" dirty="0">
                          <a:ln w="9525">
                            <a:solidFill>
                              <a:srgbClr val="000000"/>
                            </a:solidFill>
                            <a:round/>
                            <a:headEnd/>
                            <a:tailEnd/>
                          </a:ln>
                          <a:solidFill>
                            <a:srgbClr val="000000"/>
                          </a:solidFill>
                          <a:latin typeface="Arial Black"/>
                        </a:rPr>
                        <a:t>Plan</a:t>
                      </a:r>
                    </a:p>
                  </p:txBody>
                </p:sp>
                <p:sp>
                  <p:nvSpPr>
                    <p:cNvPr id="36" name="WordArt 37"/>
                    <p:cNvSpPr>
                      <a:spLocks noChangeArrowheads="1" noChangeShapeType="1" noTextEdit="1"/>
                    </p:cNvSpPr>
                    <p:nvPr/>
                  </p:nvSpPr>
                  <p:spPr bwMode="auto">
                    <a:xfrm rot="8930439">
                      <a:off x="8786" y="6967"/>
                      <a:ext cx="559" cy="350"/>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844"/>
                        </a:avLst>
                      </a:prstTxWarp>
                    </a:bodyPr>
                    <a:lstStyle/>
                    <a:p>
                      <a:pPr algn="ctr" rtl="0">
                        <a:buNone/>
                      </a:pPr>
                      <a:r>
                        <a:rPr lang="en-GB" sz="3600" kern="10" dirty="0">
                          <a:ln w="9525">
                            <a:solidFill>
                              <a:srgbClr val="000000"/>
                            </a:solidFill>
                            <a:round/>
                            <a:headEnd/>
                            <a:tailEnd/>
                          </a:ln>
                          <a:solidFill>
                            <a:srgbClr val="000000"/>
                          </a:solidFill>
                          <a:latin typeface="Arial Black"/>
                        </a:rPr>
                        <a:t>Do</a:t>
                      </a:r>
                    </a:p>
                  </p:txBody>
                </p:sp>
                <p:sp>
                  <p:nvSpPr>
                    <p:cNvPr id="37" name="WordArt 38"/>
                    <p:cNvSpPr>
                      <a:spLocks noChangeArrowheads="1" noChangeShapeType="1" noTextEdit="1"/>
                    </p:cNvSpPr>
                    <p:nvPr/>
                  </p:nvSpPr>
                  <p:spPr bwMode="auto">
                    <a:xfrm rot="14214046">
                      <a:off x="6572" y="5923"/>
                      <a:ext cx="1476" cy="924"/>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730"/>
                        </a:avLst>
                      </a:prstTxWarp>
                    </a:bodyPr>
                    <a:lstStyle/>
                    <a:p>
                      <a:pPr algn="ctr" rtl="0">
                        <a:buNone/>
                      </a:pPr>
                      <a:r>
                        <a:rPr lang="en-GB" sz="3600" kern="10" dirty="0">
                          <a:ln w="9525">
                            <a:solidFill>
                              <a:srgbClr val="000000"/>
                            </a:solidFill>
                            <a:round/>
                            <a:headEnd/>
                            <a:tailEnd/>
                          </a:ln>
                          <a:solidFill>
                            <a:srgbClr val="000000"/>
                          </a:solidFill>
                          <a:latin typeface="Arial Black"/>
                        </a:rPr>
                        <a:t>Review</a:t>
                      </a:r>
                    </a:p>
                  </p:txBody>
                </p:sp>
                <p:sp>
                  <p:nvSpPr>
                    <p:cNvPr id="38" name="AutoShape 39"/>
                    <p:cNvSpPr>
                      <a:spLocks noChangeArrowheads="1"/>
                    </p:cNvSpPr>
                    <p:nvPr/>
                  </p:nvSpPr>
                  <p:spPr bwMode="auto">
                    <a:xfrm rot="16200000">
                      <a:off x="6986" y="7027"/>
                      <a:ext cx="1940" cy="962"/>
                    </a:xfrm>
                    <a:prstGeom prst="triangle">
                      <a:avLst>
                        <a:gd name="adj" fmla="val 52866"/>
                      </a:avLst>
                    </a:prstGeom>
                    <a:solidFill>
                      <a:srgbClr val="00B0F0"/>
                    </a:solidFill>
                    <a:ln w="9525" algn="ctr">
                      <a:solidFill>
                        <a:srgbClr val="00B0F0"/>
                      </a:solidFill>
                      <a:miter lim="800000"/>
                      <a:headEnd/>
                      <a:tailEnd/>
                    </a:ln>
                    <a:effectLst/>
                    <a:extLs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grpSp>
            </p:grpSp>
            <p:cxnSp>
              <p:nvCxnSpPr>
                <p:cNvPr id="1064" name="AutoShape 40"/>
                <p:cNvCxnSpPr>
                  <a:cxnSpLocks noChangeShapeType="1"/>
                </p:cNvCxnSpPr>
                <p:nvPr/>
              </p:nvCxnSpPr>
              <p:spPr bwMode="auto">
                <a:xfrm flipV="1">
                  <a:off x="5364480" y="4133580"/>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065" name="AutoShape 41"/>
                <p:cNvCxnSpPr>
                  <a:cxnSpLocks noChangeShapeType="1"/>
                </p:cNvCxnSpPr>
                <p:nvPr/>
              </p:nvCxnSpPr>
              <p:spPr bwMode="auto">
                <a:xfrm flipH="1" flipV="1">
                  <a:off x="4746625" y="4738229"/>
                  <a:ext cx="617855" cy="662446"/>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066" name="AutoShape 42"/>
                <p:cNvCxnSpPr>
                  <a:cxnSpLocks noChangeShapeType="1"/>
                </p:cNvCxnSpPr>
                <p:nvPr/>
              </p:nvCxnSpPr>
              <p:spPr bwMode="auto">
                <a:xfrm flipH="1">
                  <a:off x="4743226" y="4133580"/>
                  <a:ext cx="617220" cy="604649"/>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cxnSp>
            <p:nvCxnSpPr>
              <p:cNvPr id="45" name="AutoShape 40"/>
              <p:cNvCxnSpPr>
                <a:cxnSpLocks noChangeShapeType="1"/>
              </p:cNvCxnSpPr>
              <p:nvPr/>
            </p:nvCxnSpPr>
            <p:spPr bwMode="auto">
              <a:xfrm flipV="1">
                <a:off x="5364088" y="5036969"/>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grpSp>
      <p:sp>
        <p:nvSpPr>
          <p:cNvPr id="50" name="Text Box 2"/>
          <p:cNvSpPr txBox="1">
            <a:spLocks noChangeArrowheads="1"/>
          </p:cNvSpPr>
          <p:nvPr/>
        </p:nvSpPr>
        <p:spPr bwMode="auto">
          <a:xfrm>
            <a:off x="1654177" y="285750"/>
            <a:ext cx="4251325" cy="283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just">
              <a:buFont typeface="Arial" panose="020B0604020202020204" pitchFamily="34" charset="0"/>
              <a:buChar char="•"/>
            </a:pPr>
            <a:r>
              <a:rPr lang="en-GB" sz="1200" dirty="0"/>
              <a:t>How does our school know/identify that children </a:t>
            </a:r>
            <a:r>
              <a:rPr lang="en-GB" sz="1200" dirty="0" smtClean="0"/>
              <a:t>have </a:t>
            </a:r>
            <a:r>
              <a:rPr lang="en-GB" sz="1200" dirty="0"/>
              <a:t>special educational needs and/or disabilities? (SEND)</a:t>
            </a:r>
          </a:p>
          <a:p>
            <a:pPr marL="171450" indent="-171450" algn="just">
              <a:buFont typeface="Arial" panose="020B0604020202020204" pitchFamily="34" charset="0"/>
              <a:buChar char="•"/>
            </a:pPr>
            <a:r>
              <a:rPr lang="en-GB" sz="1200" dirty="0"/>
              <a:t>What are the first steps school will take if SEND are identified?</a:t>
            </a:r>
          </a:p>
          <a:p>
            <a:pPr marL="171450" indent="-171450" algn="just" fontAlgn="base">
              <a:spcBef>
                <a:spcPct val="0"/>
              </a:spcBef>
              <a:spcAft>
                <a:spcPct val="0"/>
              </a:spcAft>
              <a:buFont typeface="Arial" panose="020B0604020202020204" pitchFamily="34" charset="0"/>
              <a:buChar char="•"/>
            </a:pPr>
            <a:r>
              <a:rPr lang="en-GB" sz="1200" dirty="0"/>
              <a:t>What should parents/carers do if they think their child has SEND? How can they raise concerns? (This should include contact details including name of SENCO)</a:t>
            </a:r>
            <a:r>
              <a:rPr lang="en-GB" altLang="en-US" sz="1200" dirty="0">
                <a:cs typeface="Arial" pitchFamily="34" charset="0"/>
              </a:rPr>
              <a:t> </a:t>
            </a:r>
          </a:p>
          <a:p>
            <a:pPr marL="171450" indent="-171450" algn="just" fontAlgn="base">
              <a:spcBef>
                <a:spcPct val="0"/>
              </a:spcBef>
              <a:spcAft>
                <a:spcPct val="0"/>
              </a:spcAft>
              <a:buFont typeface="Arial" panose="020B0604020202020204" pitchFamily="34" charset="0"/>
              <a:buChar char="•"/>
            </a:pPr>
            <a:r>
              <a:rPr lang="en-GB" altLang="en-US" sz="1200" dirty="0">
                <a:cs typeface="Arial" pitchFamily="34" charset="0"/>
              </a:rPr>
              <a:t>What intervention is available to all </a:t>
            </a:r>
            <a:r>
              <a:rPr lang="en-GB" altLang="en-US" sz="1200" dirty="0" smtClean="0">
                <a:cs typeface="Arial" pitchFamily="34" charset="0"/>
              </a:rPr>
              <a:t>children? </a:t>
            </a:r>
            <a:r>
              <a:rPr lang="en-GB" altLang="en-US" sz="1200" dirty="0">
                <a:cs typeface="Arial" pitchFamily="34" charset="0"/>
              </a:rPr>
              <a:t>(this is the school’s CORE offer)</a:t>
            </a:r>
          </a:p>
          <a:p>
            <a:pPr marL="171450" indent="-171450" algn="just" fontAlgn="base">
              <a:spcBef>
                <a:spcPct val="0"/>
              </a:spcBef>
              <a:spcAft>
                <a:spcPct val="0"/>
              </a:spcAft>
              <a:buFont typeface="Arial" panose="020B0604020202020204" pitchFamily="34" charset="0"/>
              <a:buChar char="•"/>
            </a:pPr>
            <a:r>
              <a:rPr lang="en-GB" altLang="en-US" sz="1200" dirty="0">
                <a:cs typeface="Arial" pitchFamily="34" charset="0"/>
              </a:rPr>
              <a:t>How will our school involve </a:t>
            </a:r>
            <a:r>
              <a:rPr lang="en-GB" altLang="en-US" sz="1200" dirty="0" smtClean="0">
                <a:cs typeface="Arial" pitchFamily="34" charset="0"/>
              </a:rPr>
              <a:t>children in </a:t>
            </a:r>
            <a:r>
              <a:rPr lang="en-GB" altLang="en-US" sz="1200" dirty="0">
                <a:cs typeface="Arial" pitchFamily="34" charset="0"/>
              </a:rPr>
              <a:t>the assessment process?</a:t>
            </a:r>
            <a:endParaRPr lang="en-US" altLang="en-US" sz="1200" dirty="0">
              <a:cs typeface="Arial" pitchFamily="34" charset="0"/>
            </a:endParaRPr>
          </a:p>
          <a:p>
            <a:pPr marL="171450" indent="-171450" algn="just">
              <a:buFont typeface="Arial" panose="020B0604020202020204" pitchFamily="34" charset="0"/>
              <a:buChar char="•"/>
            </a:pPr>
            <a:endParaRPr lang="en-GB" sz="1200" dirty="0"/>
          </a:p>
        </p:txBody>
      </p:sp>
      <p:sp>
        <p:nvSpPr>
          <p:cNvPr id="51" name="Text Box 2"/>
          <p:cNvSpPr txBox="1">
            <a:spLocks noChangeArrowheads="1"/>
          </p:cNvSpPr>
          <p:nvPr/>
        </p:nvSpPr>
        <p:spPr bwMode="auto">
          <a:xfrm>
            <a:off x="6286500" y="314327"/>
            <a:ext cx="4210050" cy="2681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just">
              <a:buFont typeface="Arial" panose="020B0604020202020204" pitchFamily="34" charset="0"/>
              <a:buChar char="•"/>
            </a:pPr>
            <a:r>
              <a:rPr lang="en-GB" sz="1100" dirty="0"/>
              <a:t>How will our school teach and support children with SEND?</a:t>
            </a:r>
          </a:p>
          <a:p>
            <a:pPr marL="171450" indent="-171450" algn="just">
              <a:buFont typeface="Arial" panose="020B0604020202020204" pitchFamily="34" charset="0"/>
              <a:buChar char="•"/>
            </a:pPr>
            <a:r>
              <a:rPr lang="en-GB" sz="1100" dirty="0"/>
              <a:t>Who will be working with your child? </a:t>
            </a:r>
          </a:p>
          <a:p>
            <a:pPr marL="628650" lvl="1" indent="-171450" algn="just">
              <a:buFont typeface="Arial" panose="020B0604020202020204" pitchFamily="34" charset="0"/>
              <a:buChar char="•"/>
            </a:pPr>
            <a:r>
              <a:rPr lang="en-GB" sz="1100" dirty="0"/>
              <a:t>What expertise does the school and our staff have in relation to SEND?</a:t>
            </a:r>
          </a:p>
          <a:p>
            <a:pPr marL="171450" indent="-171450" algn="just">
              <a:buFont typeface="Arial" panose="020B0604020202020204" pitchFamily="34" charset="0"/>
              <a:buChar char="•"/>
            </a:pPr>
            <a:r>
              <a:rPr lang="en-GB" sz="1100" dirty="0"/>
              <a:t>How does our school ensure that information about a </a:t>
            </a:r>
            <a:r>
              <a:rPr lang="en-GB" sz="1100" dirty="0" smtClean="0"/>
              <a:t>child’s SEND </a:t>
            </a:r>
            <a:r>
              <a:rPr lang="en-GB" sz="1100" dirty="0"/>
              <a:t>or EHC plan is shared and understood by teachers and all relevant staff who come into contact with that child?</a:t>
            </a:r>
          </a:p>
          <a:p>
            <a:pPr marL="171450" indent="-171450" algn="just">
              <a:buFont typeface="Arial" panose="020B0604020202020204" pitchFamily="34" charset="0"/>
              <a:buChar char="•"/>
            </a:pPr>
            <a:r>
              <a:rPr lang="en-GB" sz="1100" dirty="0"/>
              <a:t>How will our school include parents and the </a:t>
            </a:r>
            <a:r>
              <a:rPr lang="en-GB" sz="1100" dirty="0" smtClean="0"/>
              <a:t>child in </a:t>
            </a:r>
            <a:r>
              <a:rPr lang="en-GB" sz="1100" dirty="0"/>
              <a:t>planning support?</a:t>
            </a:r>
          </a:p>
          <a:p>
            <a:pPr marL="628650" lvl="1" indent="-171450" algn="just">
              <a:buFont typeface="Arial" panose="020B0604020202020204" pitchFamily="34" charset="0"/>
              <a:buChar char="•"/>
            </a:pPr>
            <a:r>
              <a:rPr lang="en-GB" sz="1100" dirty="0"/>
              <a:t>How will our school teach and support </a:t>
            </a:r>
            <a:r>
              <a:rPr lang="en-GB" sz="1100" dirty="0" smtClean="0"/>
              <a:t>children with </a:t>
            </a:r>
            <a:r>
              <a:rPr lang="en-GB" sz="1100" dirty="0"/>
              <a:t>SEND?</a:t>
            </a:r>
          </a:p>
          <a:p>
            <a:pPr marL="1085850" lvl="2" indent="-171450" algn="just">
              <a:buFont typeface="Arial" panose="020B0604020202020204" pitchFamily="34" charset="0"/>
              <a:buChar char="•"/>
            </a:pPr>
            <a:r>
              <a:rPr lang="en-GB" sz="1100" dirty="0"/>
              <a:t>What access do our SEND </a:t>
            </a:r>
            <a:r>
              <a:rPr lang="en-GB" sz="1100" dirty="0" smtClean="0"/>
              <a:t>children have </a:t>
            </a:r>
            <a:r>
              <a:rPr lang="en-GB" sz="1100" dirty="0"/>
              <a:t>to facilities and extra curricular activities?</a:t>
            </a:r>
          </a:p>
          <a:p>
            <a:pPr marL="1085850" lvl="2" indent="-171450" algn="just">
              <a:buFont typeface="Arial" panose="020B0604020202020204" pitchFamily="34" charset="0"/>
              <a:buChar char="•"/>
            </a:pPr>
            <a:r>
              <a:rPr lang="en-GB" sz="1100" dirty="0"/>
              <a:t>How does our school plan for transition for </a:t>
            </a:r>
            <a:r>
              <a:rPr lang="en-GB" sz="1100" dirty="0" smtClean="0"/>
              <a:t>children with </a:t>
            </a:r>
            <a:r>
              <a:rPr lang="en-GB" sz="1100" dirty="0"/>
              <a:t>SEND?</a:t>
            </a:r>
          </a:p>
          <a:p>
            <a:pPr fontAlgn="base">
              <a:spcBef>
                <a:spcPct val="0"/>
              </a:spcBef>
              <a:spcAft>
                <a:spcPct val="0"/>
              </a:spcAft>
            </a:pPr>
            <a:endParaRPr lang="en-US" altLang="en-US" sz="1100" dirty="0">
              <a:latin typeface="Arial" pitchFamily="34" charset="0"/>
              <a:cs typeface="Arial" pitchFamily="34" charset="0"/>
            </a:endParaRPr>
          </a:p>
        </p:txBody>
      </p:sp>
      <p:sp>
        <p:nvSpPr>
          <p:cNvPr id="52" name="Text Box 2"/>
          <p:cNvSpPr txBox="1">
            <a:spLocks noChangeArrowheads="1"/>
          </p:cNvSpPr>
          <p:nvPr/>
        </p:nvSpPr>
        <p:spPr bwMode="auto">
          <a:xfrm>
            <a:off x="1622427" y="3565528"/>
            <a:ext cx="3254375" cy="12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just">
              <a:buFont typeface="Arial" panose="020B0604020202020204" pitchFamily="34" charset="0"/>
              <a:buChar char="•"/>
            </a:pPr>
            <a:r>
              <a:rPr lang="en-GB" sz="1200" dirty="0"/>
              <a:t>Who will be talking with and keeping in touch with the parent/carer? (working together towards outcomes, reviewing arrangements etc.) and how often?</a:t>
            </a:r>
          </a:p>
        </p:txBody>
      </p:sp>
      <p:sp>
        <p:nvSpPr>
          <p:cNvPr id="53" name="Text Box 52"/>
          <p:cNvSpPr txBox="1">
            <a:spLocks noChangeArrowheads="1"/>
          </p:cNvSpPr>
          <p:nvPr/>
        </p:nvSpPr>
        <p:spPr bwMode="auto">
          <a:xfrm>
            <a:off x="1149350" y="4429670"/>
            <a:ext cx="4032250" cy="318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628650" lvl="1" indent="-171450" algn="just" fontAlgn="base">
              <a:spcBef>
                <a:spcPct val="0"/>
              </a:spcBef>
              <a:spcAft>
                <a:spcPts val="1000"/>
              </a:spcAft>
              <a:buFont typeface="Arial" panose="020B0604020202020204" pitchFamily="34" charset="0"/>
              <a:buChar char="•"/>
            </a:pPr>
            <a:r>
              <a:rPr lang="en-GB" sz="1200" dirty="0"/>
              <a:t>How do we assess and evaluate the provision we have arranged for your child? (effectiveness, outcomes, progress)</a:t>
            </a:r>
          </a:p>
          <a:p>
            <a:pPr marL="628650" lvl="1" indent="-171450" algn="just" fontAlgn="base">
              <a:spcBef>
                <a:spcPct val="0"/>
              </a:spcBef>
              <a:spcAft>
                <a:spcPts val="1000"/>
              </a:spcAft>
              <a:buFont typeface="Arial" panose="020B0604020202020204" pitchFamily="34" charset="0"/>
              <a:buChar char="•"/>
            </a:pPr>
            <a:r>
              <a:rPr lang="en-GB" altLang="en-US" sz="1200" dirty="0"/>
              <a:t>Where can parents/carers find additional information e.g. SEND policy, LA Local </a:t>
            </a:r>
            <a:r>
              <a:rPr lang="en-GB" altLang="en-US" sz="1200" dirty="0" smtClean="0"/>
              <a:t>Offer?</a:t>
            </a:r>
            <a:endParaRPr lang="en-US" altLang="en-US" sz="1200" dirty="0"/>
          </a:p>
        </p:txBody>
      </p:sp>
      <p:sp>
        <p:nvSpPr>
          <p:cNvPr id="54" name="Text Box 2"/>
          <p:cNvSpPr txBox="1">
            <a:spLocks noChangeArrowheads="1"/>
          </p:cNvSpPr>
          <p:nvPr/>
        </p:nvSpPr>
        <p:spPr bwMode="auto">
          <a:xfrm>
            <a:off x="6837642" y="4426604"/>
            <a:ext cx="4043362" cy="634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indent="-285750">
              <a:buFont typeface="Arial" panose="020B0604020202020204" pitchFamily="34" charset="0"/>
              <a:buChar char="•"/>
            </a:pPr>
            <a:r>
              <a:rPr lang="en-GB" sz="1200" dirty="0"/>
              <a:t>Who will be working with your child? </a:t>
            </a:r>
          </a:p>
        </p:txBody>
      </p:sp>
      <p:sp>
        <p:nvSpPr>
          <p:cNvPr id="55" name="Text Box 2"/>
          <p:cNvSpPr txBox="1">
            <a:spLocks noChangeArrowheads="1"/>
          </p:cNvSpPr>
          <p:nvPr/>
        </p:nvSpPr>
        <p:spPr bwMode="auto">
          <a:xfrm>
            <a:off x="7410450" y="3679827"/>
            <a:ext cx="3009900" cy="1144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just">
              <a:buFont typeface="Arial" panose="020B0604020202020204" pitchFamily="34" charset="0"/>
              <a:buChar char="•"/>
            </a:pPr>
            <a:r>
              <a:rPr lang="en-GB" sz="1200" dirty="0"/>
              <a:t>How is the different provision delivered in our school?  </a:t>
            </a:r>
          </a:p>
          <a:p>
            <a:pPr marL="171450" indent="-171450" algn="just">
              <a:buFont typeface="Arial" panose="020B0604020202020204" pitchFamily="34" charset="0"/>
              <a:buChar char="•"/>
            </a:pPr>
            <a:r>
              <a:rPr lang="en-GB" altLang="en-US" sz="1200" dirty="0">
                <a:cs typeface="Arial" pitchFamily="34" charset="0"/>
              </a:rPr>
              <a:t>What role will the </a:t>
            </a:r>
            <a:r>
              <a:rPr lang="en-GB" altLang="en-US" sz="1200" dirty="0" smtClean="0">
                <a:cs typeface="Arial" pitchFamily="34" charset="0"/>
              </a:rPr>
              <a:t>child’s teacher </a:t>
            </a:r>
            <a:r>
              <a:rPr lang="en-GB" altLang="en-US" sz="1200" dirty="0">
                <a:cs typeface="Arial" pitchFamily="34" charset="0"/>
              </a:rPr>
              <a:t>play in the additional provision?</a:t>
            </a:r>
          </a:p>
          <a:p>
            <a:pPr lvl="0" algn="just"/>
            <a:endParaRPr lang="en-US" altLang="en-US" dirty="0">
              <a:cs typeface="Arial" pitchFamily="34" charset="0"/>
            </a:endParaRPr>
          </a:p>
        </p:txBody>
      </p:sp>
      <p:grpSp>
        <p:nvGrpSpPr>
          <p:cNvPr id="58" name="Group 57"/>
          <p:cNvGrpSpPr/>
          <p:nvPr/>
        </p:nvGrpSpPr>
        <p:grpSpPr>
          <a:xfrm>
            <a:off x="1809750" y="2952750"/>
            <a:ext cx="2590800" cy="336352"/>
            <a:chOff x="285750" y="2952750"/>
            <a:chExt cx="2590800" cy="336352"/>
          </a:xfrm>
        </p:grpSpPr>
        <p:sp>
          <p:nvSpPr>
            <p:cNvPr id="56" name="Rounded Rectangle 55"/>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57" name="TextBox 56">
              <a:hlinkClick r:id="rId2" action="ppaction://hlinksldjump"/>
            </p:cNvPr>
            <p:cNvSpPr txBox="1"/>
            <p:nvPr/>
          </p:nvSpPr>
          <p:spPr>
            <a:xfrm>
              <a:off x="409575" y="2981325"/>
              <a:ext cx="2447925" cy="307777"/>
            </a:xfrm>
            <a:prstGeom prst="rect">
              <a:avLst/>
            </a:prstGeom>
            <a:noFill/>
          </p:spPr>
          <p:txBody>
            <a:bodyPr wrap="square" rtlCol="0">
              <a:spAutoFit/>
            </a:bodyPr>
            <a:lstStyle/>
            <a:p>
              <a:pPr algn="ctr"/>
              <a:r>
                <a:rPr lang="en-GB" sz="1400" b="1" dirty="0">
                  <a:hlinkClick r:id="rId3" action="ppaction://hlinksldjump"/>
                </a:rPr>
                <a:t>More information</a:t>
              </a:r>
              <a:endParaRPr lang="en-GB" sz="1400" b="1" dirty="0"/>
            </a:p>
          </p:txBody>
        </p:sp>
      </p:grpSp>
      <p:grpSp>
        <p:nvGrpSpPr>
          <p:cNvPr id="65" name="Group 64"/>
          <p:cNvGrpSpPr/>
          <p:nvPr/>
        </p:nvGrpSpPr>
        <p:grpSpPr>
          <a:xfrm>
            <a:off x="7748272" y="2963256"/>
            <a:ext cx="2590800" cy="336352"/>
            <a:chOff x="285750" y="2952750"/>
            <a:chExt cx="2590800" cy="336352"/>
          </a:xfrm>
        </p:grpSpPr>
        <p:sp>
          <p:nvSpPr>
            <p:cNvPr id="66" name="Rounded Rectangle 65"/>
            <p:cNvSpPr/>
            <p:nvPr/>
          </p:nvSpPr>
          <p:spPr>
            <a:xfrm>
              <a:off x="285750" y="2952750"/>
              <a:ext cx="2590800" cy="3238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a:p>
          </p:txBody>
        </p:sp>
        <p:sp>
          <p:nvSpPr>
            <p:cNvPr id="67" name="TextBox 66"/>
            <p:cNvSpPr txBox="1"/>
            <p:nvPr/>
          </p:nvSpPr>
          <p:spPr>
            <a:xfrm>
              <a:off x="409575" y="2981325"/>
              <a:ext cx="2447925" cy="307777"/>
            </a:xfrm>
            <a:prstGeom prst="rect">
              <a:avLst/>
            </a:prstGeom>
            <a:noFill/>
          </p:spPr>
          <p:txBody>
            <a:bodyPr wrap="square" rtlCol="0">
              <a:spAutoFit/>
            </a:bodyPr>
            <a:lstStyle/>
            <a:p>
              <a:pPr algn="ctr"/>
              <a:r>
                <a:rPr lang="en-GB" sz="1400" b="1" dirty="0">
                  <a:hlinkClick r:id="rId4" action="ppaction://hlinksldjump"/>
                </a:rPr>
                <a:t>More information</a:t>
              </a:r>
              <a:endParaRPr lang="en-GB" sz="1400" b="1" dirty="0"/>
            </a:p>
          </p:txBody>
        </p:sp>
      </p:grpSp>
      <p:grpSp>
        <p:nvGrpSpPr>
          <p:cNvPr id="68" name="Group 67"/>
          <p:cNvGrpSpPr/>
          <p:nvPr/>
        </p:nvGrpSpPr>
        <p:grpSpPr>
          <a:xfrm>
            <a:off x="1809750" y="6384379"/>
            <a:ext cx="2590800" cy="323850"/>
            <a:chOff x="285750" y="2984282"/>
            <a:chExt cx="2590800" cy="323850"/>
          </a:xfrm>
        </p:grpSpPr>
        <p:sp>
          <p:nvSpPr>
            <p:cNvPr id="69" name="Rounded Rectangle 68"/>
            <p:cNvSpPr/>
            <p:nvPr/>
          </p:nvSpPr>
          <p:spPr>
            <a:xfrm>
              <a:off x="285750" y="2984282"/>
              <a:ext cx="2590800" cy="32385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70" name="TextBox 69"/>
            <p:cNvSpPr txBox="1"/>
            <p:nvPr/>
          </p:nvSpPr>
          <p:spPr>
            <a:xfrm>
              <a:off x="409575" y="2997091"/>
              <a:ext cx="2447925" cy="307777"/>
            </a:xfrm>
            <a:prstGeom prst="rect">
              <a:avLst/>
            </a:prstGeom>
            <a:noFill/>
          </p:spPr>
          <p:txBody>
            <a:bodyPr wrap="square" rtlCol="0">
              <a:spAutoFit/>
            </a:bodyPr>
            <a:lstStyle/>
            <a:p>
              <a:pPr algn="ctr"/>
              <a:r>
                <a:rPr lang="en-GB" sz="1400" b="1" dirty="0">
                  <a:hlinkClick r:id="rId5" action="ppaction://hlinksldjump"/>
                </a:rPr>
                <a:t>More information</a:t>
              </a:r>
              <a:endParaRPr lang="en-GB" sz="1400" b="1" dirty="0"/>
            </a:p>
          </p:txBody>
        </p:sp>
      </p:grpSp>
      <p:grpSp>
        <p:nvGrpSpPr>
          <p:cNvPr id="71" name="Group 70"/>
          <p:cNvGrpSpPr/>
          <p:nvPr/>
        </p:nvGrpSpPr>
        <p:grpSpPr>
          <a:xfrm>
            <a:off x="7748272" y="6371877"/>
            <a:ext cx="2590800" cy="336352"/>
            <a:chOff x="285750" y="2952750"/>
            <a:chExt cx="2590800" cy="336352"/>
          </a:xfrm>
        </p:grpSpPr>
        <p:sp>
          <p:nvSpPr>
            <p:cNvPr id="72" name="Rounded Rectangle 71"/>
            <p:cNvSpPr/>
            <p:nvPr/>
          </p:nvSpPr>
          <p:spPr>
            <a:xfrm>
              <a:off x="285750" y="2952750"/>
              <a:ext cx="2590800" cy="32385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73" name="TextBox 72"/>
            <p:cNvSpPr txBox="1"/>
            <p:nvPr/>
          </p:nvSpPr>
          <p:spPr>
            <a:xfrm>
              <a:off x="409575" y="2981325"/>
              <a:ext cx="2447925" cy="307777"/>
            </a:xfrm>
            <a:prstGeom prst="rect">
              <a:avLst/>
            </a:prstGeom>
            <a:noFill/>
          </p:spPr>
          <p:txBody>
            <a:bodyPr wrap="square" rtlCol="0">
              <a:spAutoFit/>
            </a:bodyPr>
            <a:lstStyle/>
            <a:p>
              <a:pPr algn="ctr"/>
              <a:r>
                <a:rPr lang="en-GB" sz="1400" b="1" dirty="0">
                  <a:hlinkClick r:id="rId6" action="ppaction://hlinksldjump"/>
                </a:rPr>
                <a:t>More information</a:t>
              </a:r>
              <a:endParaRPr lang="en-GB" sz="1400" b="1" dirty="0"/>
            </a:p>
          </p:txBody>
        </p:sp>
      </p:grpSp>
      <p:sp>
        <p:nvSpPr>
          <p:cNvPr id="74" name="Text Box 2"/>
          <p:cNvSpPr txBox="1">
            <a:spLocks noChangeArrowheads="1"/>
          </p:cNvSpPr>
          <p:nvPr/>
        </p:nvSpPr>
        <p:spPr bwMode="auto">
          <a:xfrm>
            <a:off x="6280590" y="4657830"/>
            <a:ext cx="4119396" cy="1427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just" fontAlgn="base">
              <a:spcBef>
                <a:spcPct val="0"/>
              </a:spcBef>
              <a:spcAft>
                <a:spcPct val="0"/>
              </a:spcAft>
              <a:buFont typeface="Arial" panose="020B0604020202020204" pitchFamily="34" charset="0"/>
              <a:buChar char="•"/>
            </a:pPr>
            <a:r>
              <a:rPr lang="en-US" altLang="en-US" sz="1200" dirty="0">
                <a:cs typeface="Arial" pitchFamily="34" charset="0"/>
              </a:rPr>
              <a:t>Which other services do we use to provide for and support our children/young people?</a:t>
            </a:r>
          </a:p>
          <a:p>
            <a:pPr marL="171450" indent="-171450" algn="just" fontAlgn="base">
              <a:spcBef>
                <a:spcPct val="0"/>
              </a:spcBef>
              <a:spcAft>
                <a:spcPct val="0"/>
              </a:spcAft>
              <a:buFont typeface="Arial" panose="020B0604020202020204" pitchFamily="34" charset="0"/>
              <a:buChar char="•"/>
            </a:pPr>
            <a:r>
              <a:rPr lang="en-US" altLang="en-US" sz="1200" dirty="0">
                <a:cs typeface="Arial" pitchFamily="34" charset="0"/>
              </a:rPr>
              <a:t>How will parents/</a:t>
            </a:r>
            <a:r>
              <a:rPr lang="en-US" altLang="en-US" sz="1200" dirty="0" err="1">
                <a:cs typeface="Arial" pitchFamily="34" charset="0"/>
              </a:rPr>
              <a:t>carers</a:t>
            </a:r>
            <a:r>
              <a:rPr lang="en-US" altLang="en-US" sz="1200" dirty="0">
                <a:cs typeface="Arial" pitchFamily="34" charset="0"/>
              </a:rPr>
              <a:t> be kept informed of engagement in additional provision whilst it is </a:t>
            </a:r>
            <a:r>
              <a:rPr lang="en-US" altLang="en-US" sz="1200" dirty="0" err="1">
                <a:cs typeface="Arial" pitchFamily="34" charset="0"/>
              </a:rPr>
              <a:t>onging</a:t>
            </a:r>
            <a:r>
              <a:rPr lang="en-US" altLang="en-US" sz="1200" dirty="0">
                <a:cs typeface="Arial" pitchFamily="34" charset="0"/>
              </a:rPr>
              <a:t>?</a:t>
            </a:r>
          </a:p>
          <a:p>
            <a:pPr marL="171450" indent="-171450" algn="just" fontAlgn="base">
              <a:spcBef>
                <a:spcPct val="0"/>
              </a:spcBef>
              <a:spcAft>
                <a:spcPct val="0"/>
              </a:spcAft>
              <a:buFont typeface="Arial" panose="020B0604020202020204" pitchFamily="34" charset="0"/>
              <a:buChar char="•"/>
            </a:pPr>
            <a:r>
              <a:rPr lang="en-US" altLang="en-US" sz="1200" dirty="0">
                <a:cs typeface="Arial" pitchFamily="34" charset="0"/>
              </a:rPr>
              <a:t>How does our school encourage parent/</a:t>
            </a:r>
            <a:r>
              <a:rPr lang="en-US" altLang="en-US" sz="1200" dirty="0" err="1">
                <a:cs typeface="Arial" pitchFamily="34" charset="0"/>
              </a:rPr>
              <a:t>carers</a:t>
            </a:r>
            <a:r>
              <a:rPr lang="en-US" altLang="en-US" sz="1200" dirty="0">
                <a:cs typeface="Arial" pitchFamily="34" charset="0"/>
              </a:rPr>
              <a:t> to become involved in the additional provision?</a:t>
            </a:r>
          </a:p>
          <a:p>
            <a:pPr marL="171450" indent="-171450" algn="just" fontAlgn="base">
              <a:spcBef>
                <a:spcPct val="0"/>
              </a:spcBef>
              <a:spcAft>
                <a:spcPct val="0"/>
              </a:spcAft>
              <a:buFont typeface="Arial" panose="020B0604020202020204" pitchFamily="34" charset="0"/>
              <a:buChar char="•"/>
            </a:pPr>
            <a:endParaRPr lang="en-US" altLang="en-US" sz="1200" dirty="0">
              <a:latin typeface="Arial" pitchFamily="34" charset="0"/>
              <a:cs typeface="Arial" pitchFamily="34" charset="0"/>
            </a:endParaRPr>
          </a:p>
        </p:txBody>
      </p:sp>
      <p:sp>
        <p:nvSpPr>
          <p:cNvPr id="2" name="Isosceles Triangle 1">
            <a:hlinkClick r:id="" action="ppaction://noaction"/>
          </p:cNvPr>
          <p:cNvSpPr/>
          <p:nvPr/>
        </p:nvSpPr>
        <p:spPr>
          <a:xfrm rot="5400000">
            <a:off x="6096001" y="6605750"/>
            <a:ext cx="151980" cy="257924"/>
          </a:xfrm>
          <a:prstGeom prst="triangl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10995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524000" y="3177"/>
            <a:ext cx="9144000" cy="6835775"/>
          </a:xfrm>
          <a:prstGeom prst="rect">
            <a:avLst/>
          </a:prstGeom>
          <a:solidFill>
            <a:schemeClr val="accent4">
              <a:lumMod val="20000"/>
              <a:lumOff val="80000"/>
            </a:schemeClr>
          </a:solidFill>
          <a:ln>
            <a:noFill/>
          </a:ln>
          <a:effectLst>
            <a:outerShdw dist="28398" dir="3806097" algn="ctr" rotWithShape="0">
              <a:srgbClr val="3F3151">
                <a:alpha val="50000"/>
              </a:srgbClr>
            </a:outerShdw>
          </a:effectLst>
          <a:extLst/>
        </p:spPr>
        <p:txBody>
          <a:bodyPr vert="horz" wrap="square" lIns="91440" tIns="45720" rIns="91440" bIns="45720" numCol="1" anchor="t" anchorCtr="0" compatLnSpc="1">
            <a:prstTxWarp prst="textNoShape">
              <a:avLst/>
            </a:prstTxWarp>
          </a:bodyPr>
          <a:lstStyle/>
          <a:p>
            <a:endParaRPr lang="en-GB"/>
          </a:p>
        </p:txBody>
      </p:sp>
      <p:pic>
        <p:nvPicPr>
          <p:cNvPr id="45" name="Picture 4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593042" y="267829"/>
            <a:ext cx="2731899" cy="2787815"/>
          </a:xfrm>
          <a:prstGeom prst="rect">
            <a:avLst/>
          </a:prstGeom>
        </p:spPr>
      </p:pic>
      <p:grpSp>
        <p:nvGrpSpPr>
          <p:cNvPr id="7" name="Group 6"/>
          <p:cNvGrpSpPr/>
          <p:nvPr/>
        </p:nvGrpSpPr>
        <p:grpSpPr>
          <a:xfrm>
            <a:off x="1915197" y="559293"/>
            <a:ext cx="2087590" cy="2204885"/>
            <a:chOff x="2716995" y="2377698"/>
            <a:chExt cx="2514600" cy="2655887"/>
          </a:xfrm>
        </p:grpSpPr>
        <p:sp>
          <p:nvSpPr>
            <p:cNvPr id="5" name="AutoShape 3"/>
            <p:cNvSpPr>
              <a:spLocks noChangeArrowheads="1"/>
            </p:cNvSpPr>
            <p:nvPr/>
          </p:nvSpPr>
          <p:spPr bwMode="auto">
            <a:xfrm rot="19548732">
              <a:off x="2716995" y="2377698"/>
              <a:ext cx="2514600" cy="2655887"/>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6" name="WordArt 4"/>
            <p:cNvSpPr>
              <a:spLocks noChangeArrowheads="1" noChangeShapeType="1" noTextEdit="1"/>
            </p:cNvSpPr>
            <p:nvPr/>
          </p:nvSpPr>
          <p:spPr bwMode="auto">
            <a:xfrm rot="19876952">
              <a:off x="3162616" y="2808290"/>
              <a:ext cx="938213" cy="585787"/>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19881"/>
                </a:avLst>
              </a:prstTxWarp>
            </a:bodyPr>
            <a:lstStyle/>
            <a:p>
              <a:pPr algn="ctr" rtl="0">
                <a:buNone/>
              </a:pPr>
              <a:r>
                <a:rPr lang="en-GB" sz="3600" kern="10" dirty="0">
                  <a:ln w="9525">
                    <a:solidFill>
                      <a:srgbClr val="000000"/>
                    </a:solidFill>
                    <a:round/>
                    <a:headEnd/>
                    <a:tailEnd/>
                  </a:ln>
                  <a:solidFill>
                    <a:srgbClr val="000000"/>
                  </a:solidFill>
                  <a:latin typeface="Arial Black"/>
                </a:rPr>
                <a:t>Assess</a:t>
              </a:r>
            </a:p>
          </p:txBody>
        </p:sp>
      </p:grpSp>
      <p:grpSp>
        <p:nvGrpSpPr>
          <p:cNvPr id="8" name="Group 7"/>
          <p:cNvGrpSpPr/>
          <p:nvPr/>
        </p:nvGrpSpPr>
        <p:grpSpPr>
          <a:xfrm>
            <a:off x="9550621" y="6369277"/>
            <a:ext cx="975491" cy="328278"/>
            <a:chOff x="285750" y="2952750"/>
            <a:chExt cx="2590800" cy="323850"/>
          </a:xfrm>
        </p:grpSpPr>
        <p:sp>
          <p:nvSpPr>
            <p:cNvPr id="9" name="Rounded Rectangle 8"/>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0" name="TextBox 9">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 action="ppaction://noaction"/>
                </a:rPr>
                <a:t>Main Menu</a:t>
              </a:r>
              <a:endParaRPr lang="en-GB" sz="1100" b="1" dirty="0"/>
            </a:p>
          </p:txBody>
        </p:sp>
      </p:grpSp>
      <p:sp>
        <p:nvSpPr>
          <p:cNvPr id="46" name="Text Box 2"/>
          <p:cNvSpPr txBox="1">
            <a:spLocks noChangeArrowheads="1"/>
          </p:cNvSpPr>
          <p:nvPr/>
        </p:nvSpPr>
        <p:spPr bwMode="auto">
          <a:xfrm>
            <a:off x="4393983" y="344601"/>
            <a:ext cx="5864116" cy="243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indent="-285750">
              <a:buFont typeface="Arial" panose="020B0604020202020204" pitchFamily="34" charset="0"/>
              <a:buChar char="•"/>
              <a:defRPr/>
            </a:pPr>
            <a:r>
              <a:rPr lang="en-GB" sz="1100" b="1" dirty="0"/>
              <a:t>As a school we </a:t>
            </a:r>
            <a:r>
              <a:rPr lang="en-GB" sz="1100" b="1" dirty="0" smtClean="0"/>
              <a:t>all share the common ethos of “Achievement For All” whereby any child, irrespective of physical, emotional, social or learning difficulty can thrive in an atmosphere of mutual respect and care, enjoying access to targeted support as and when necessary.</a:t>
            </a:r>
            <a:endParaRPr lang="en-GB" sz="1100" b="1" dirty="0"/>
          </a:p>
          <a:p>
            <a:pPr marL="285750" indent="-285750">
              <a:buFont typeface="Arial" panose="020B0604020202020204" pitchFamily="34" charset="0"/>
              <a:buChar char="•"/>
              <a:defRPr/>
            </a:pPr>
            <a:r>
              <a:rPr lang="en-GB" sz="1100" dirty="0"/>
              <a:t>We </a:t>
            </a:r>
            <a:r>
              <a:rPr lang="en-GB" sz="1100" dirty="0" smtClean="0"/>
              <a:t>strongly believe </a:t>
            </a:r>
            <a:r>
              <a:rPr lang="en-GB" sz="1100" dirty="0"/>
              <a:t>that we are an inclusive school and we </a:t>
            </a:r>
            <a:r>
              <a:rPr lang="en-GB" sz="1100" dirty="0" smtClean="0"/>
              <a:t>provide (or have provided in the past) for a wide range of SEND, including (but not restricted to) cerebral palsy, Asperger’s Syndrome, ADHD (ADD), attachment disorders, Autism Spectrum Disorders and speech/language difficulties.</a:t>
            </a:r>
          </a:p>
          <a:p>
            <a:pPr marL="285750" indent="-285750">
              <a:buFont typeface="Arial" panose="020B0604020202020204" pitchFamily="34" charset="0"/>
              <a:buChar char="•"/>
              <a:defRPr/>
            </a:pPr>
            <a:r>
              <a:rPr lang="en-GB" sz="1100" dirty="0" smtClean="0"/>
              <a:t>Our </a:t>
            </a:r>
            <a:r>
              <a:rPr lang="en-GB" sz="1100" dirty="0" err="1" smtClean="0"/>
              <a:t>SENCo</a:t>
            </a:r>
            <a:r>
              <a:rPr lang="en-GB" sz="1100" dirty="0" smtClean="0"/>
              <a:t> is Mrs Carnelly. </a:t>
            </a:r>
            <a:r>
              <a:rPr lang="en-GB" sz="1100" dirty="0" smtClean="0"/>
              <a:t>She completed her NASC qualification in </a:t>
            </a:r>
            <a:endParaRPr lang="en-GB" sz="1100" dirty="0" smtClean="0"/>
          </a:p>
          <a:p>
            <a:pPr marL="285750" indent="-285750">
              <a:buFont typeface="Arial" panose="020B0604020202020204" pitchFamily="34" charset="0"/>
              <a:buChar char="•"/>
              <a:defRPr/>
            </a:pPr>
            <a:r>
              <a:rPr lang="en-GB" sz="1100" dirty="0" smtClean="0"/>
              <a:t>Dr Beadnall, our Headteacher and previous </a:t>
            </a:r>
            <a:r>
              <a:rPr lang="en-GB" sz="1100" dirty="0" err="1" smtClean="0"/>
              <a:t>SENCo</a:t>
            </a:r>
            <a:r>
              <a:rPr lang="en-GB" sz="1100" dirty="0" smtClean="0"/>
              <a:t>, has held the NASC qualification since </a:t>
            </a:r>
            <a:r>
              <a:rPr lang="en-GB" sz="1100" dirty="0" smtClean="0"/>
              <a:t>2017.</a:t>
            </a:r>
            <a:endParaRPr lang="en-GB" sz="1100" dirty="0"/>
          </a:p>
          <a:p>
            <a:pPr marL="285750" indent="-285750">
              <a:buFont typeface="Arial" panose="020B0604020202020204" pitchFamily="34" charset="0"/>
              <a:buChar char="•"/>
              <a:defRPr/>
            </a:pPr>
            <a:r>
              <a:rPr lang="en-GB" sz="1100" dirty="0" smtClean="0"/>
              <a:t>Mrs Carnelly is available to discuss SEN issues and can be contacted at school on 01642 783684.</a:t>
            </a:r>
            <a:endParaRPr lang="en-GB" sz="1100" dirty="0"/>
          </a:p>
          <a:p>
            <a:pPr marL="285750" indent="-285750">
              <a:buFont typeface="Arial" panose="020B0604020202020204" pitchFamily="34" charset="0"/>
              <a:buChar char="•"/>
              <a:defRPr/>
            </a:pPr>
            <a:r>
              <a:rPr lang="en-GB" sz="1100" dirty="0" smtClean="0"/>
              <a:t>Our </a:t>
            </a:r>
            <a:r>
              <a:rPr lang="en-GB" sz="1100" dirty="0"/>
              <a:t>school governor for Special Educational Needs </a:t>
            </a:r>
            <a:r>
              <a:rPr lang="en-GB" sz="1100" dirty="0" smtClean="0"/>
              <a:t>is  </a:t>
            </a:r>
            <a:r>
              <a:rPr lang="en-GB" sz="1100" dirty="0"/>
              <a:t>Mr </a:t>
            </a:r>
            <a:r>
              <a:rPr lang="en-GB" sz="1100" dirty="0" smtClean="0"/>
              <a:t>David Turner. </a:t>
            </a:r>
          </a:p>
          <a:p>
            <a:pPr marL="285750" indent="-285750">
              <a:buFont typeface="Arial" panose="020B0604020202020204" pitchFamily="34" charset="0"/>
              <a:buChar char="•"/>
              <a:defRPr/>
            </a:pPr>
            <a:r>
              <a:rPr lang="en-GB" sz="1100" dirty="0" smtClean="0"/>
              <a:t>Where a class teacher or other adult working in school has concerns over a child, they may be logged initially as </a:t>
            </a:r>
            <a:r>
              <a:rPr lang="en-GB" sz="1100" dirty="0" err="1" smtClean="0"/>
              <a:t>‘Cause</a:t>
            </a:r>
            <a:r>
              <a:rPr lang="en-GB" sz="1100" dirty="0" smtClean="0"/>
              <a:t> for Concern’ – this is an informal in-house system and will involve class teachers liaising with parents to discuss concerns around the child and look at how they can best be addressed in school.</a:t>
            </a:r>
          </a:p>
          <a:p>
            <a:pPr marL="285750" indent="-285750">
              <a:buFont typeface="Arial" panose="020B0604020202020204" pitchFamily="34" charset="0"/>
              <a:buChar char="•"/>
              <a:defRPr/>
            </a:pPr>
            <a:r>
              <a:rPr lang="en-GB" sz="1100" dirty="0" smtClean="0"/>
              <a:t>There are occasions where children obviously need additional support within school and they would be put on to our SEN register after consultation with parents – this may be after a period at </a:t>
            </a:r>
            <a:r>
              <a:rPr lang="en-GB" sz="1100" dirty="0" err="1" smtClean="0"/>
              <a:t>‘Cause</a:t>
            </a:r>
            <a:r>
              <a:rPr lang="en-GB" sz="1100" dirty="0" smtClean="0"/>
              <a:t> for Concern’ but could jump this stage if the need is sufficient.</a:t>
            </a:r>
            <a:endParaRPr lang="en-GB" sz="1100" dirty="0"/>
          </a:p>
          <a:p>
            <a:pPr marL="285750" indent="-285750">
              <a:buFont typeface="Arial" panose="020B0604020202020204" pitchFamily="34" charset="0"/>
              <a:buChar char="•"/>
              <a:defRPr/>
            </a:pPr>
            <a:r>
              <a:rPr lang="en-GB" sz="1100" dirty="0"/>
              <a:t>Children often need a settling in period at </a:t>
            </a:r>
            <a:r>
              <a:rPr lang="en-GB" sz="1100" dirty="0" smtClean="0"/>
              <a:t>school, </a:t>
            </a:r>
            <a:r>
              <a:rPr lang="en-GB" sz="1100" dirty="0"/>
              <a:t>but if children are still struggling and not making progress they could be identified as having SEN still within </a:t>
            </a:r>
            <a:r>
              <a:rPr lang="en-GB" sz="1100" dirty="0" smtClean="0"/>
              <a:t>our EY setting. </a:t>
            </a:r>
          </a:p>
          <a:p>
            <a:pPr marL="285750" indent="-285750">
              <a:buFont typeface="Arial" panose="020B0604020202020204" pitchFamily="34" charset="0"/>
              <a:buChar char="•"/>
              <a:defRPr/>
            </a:pPr>
            <a:r>
              <a:rPr lang="en-GB" sz="1100" dirty="0" smtClean="0"/>
              <a:t>Where </a:t>
            </a:r>
            <a:r>
              <a:rPr lang="en-GB" sz="1100" dirty="0"/>
              <a:t>necessary, school will involve other outside agencies such as </a:t>
            </a:r>
            <a:r>
              <a:rPr lang="en-GB" sz="1100" dirty="0" smtClean="0"/>
              <a:t>Educational </a:t>
            </a:r>
            <a:r>
              <a:rPr lang="en-GB" sz="1100" dirty="0"/>
              <a:t>Psychology </a:t>
            </a:r>
            <a:r>
              <a:rPr lang="en-GB" sz="1100" dirty="0" smtClean="0"/>
              <a:t>Service</a:t>
            </a:r>
            <a:r>
              <a:rPr lang="en-GB" sz="1100" dirty="0"/>
              <a:t>, </a:t>
            </a:r>
            <a:r>
              <a:rPr lang="en-GB" sz="1100" dirty="0" smtClean="0"/>
              <a:t>Speech &amp; Language Therapy, Autism Outreach, CAMHS (Child &amp; Adolescent Mental Health Service), Education Improvement Team and many others.</a:t>
            </a:r>
            <a:endParaRPr lang="en-GB" sz="1100" dirty="0"/>
          </a:p>
          <a:p>
            <a:pPr marL="285750" indent="-285750">
              <a:buFont typeface="Arial" panose="020B0604020202020204" pitchFamily="34" charset="0"/>
              <a:buChar char="•"/>
              <a:defRPr/>
            </a:pPr>
            <a:r>
              <a:rPr lang="en-GB" sz="1100" dirty="0" smtClean="0"/>
              <a:t>Children </a:t>
            </a:r>
            <a:r>
              <a:rPr lang="en-GB" sz="1100" dirty="0"/>
              <a:t>complete termly assessments to ensure that they are making the required progress. </a:t>
            </a:r>
            <a:r>
              <a:rPr lang="en-GB" sz="1100" dirty="0" smtClean="0"/>
              <a:t>These </a:t>
            </a:r>
            <a:r>
              <a:rPr lang="en-GB" sz="1100" dirty="0"/>
              <a:t>assessments can sometimes indicate that children are struggling and need further intervention work.</a:t>
            </a:r>
          </a:p>
          <a:p>
            <a:pPr marL="285750" indent="-285750">
              <a:buFont typeface="Arial" panose="020B0604020202020204" pitchFamily="34" charset="0"/>
              <a:buChar char="•"/>
              <a:defRPr/>
            </a:pPr>
            <a:r>
              <a:rPr lang="en-GB" sz="1100" dirty="0" smtClean="0"/>
              <a:t>The </a:t>
            </a:r>
            <a:r>
              <a:rPr lang="en-GB" sz="1100" dirty="0" err="1" smtClean="0"/>
              <a:t>SENCo</a:t>
            </a:r>
            <a:r>
              <a:rPr lang="en-GB" sz="1100" dirty="0" smtClean="0"/>
              <a:t> completes </a:t>
            </a:r>
            <a:r>
              <a:rPr lang="en-GB" sz="1100" dirty="0"/>
              <a:t>a provision map for children </a:t>
            </a:r>
            <a:r>
              <a:rPr lang="en-GB" sz="1100" dirty="0" smtClean="0"/>
              <a:t>on the SEN register </a:t>
            </a:r>
            <a:r>
              <a:rPr lang="en-GB" sz="1100" dirty="0"/>
              <a:t>which shows how the children will be supported in their need.  </a:t>
            </a:r>
          </a:p>
          <a:p>
            <a:pPr marL="285750" indent="-285750">
              <a:buFont typeface="Arial" panose="020B0604020202020204" pitchFamily="34" charset="0"/>
              <a:buChar char="•"/>
              <a:defRPr/>
            </a:pPr>
            <a:r>
              <a:rPr lang="en-GB" sz="1100" dirty="0"/>
              <a:t>Link to the SEN Code of </a:t>
            </a:r>
            <a:r>
              <a:rPr lang="en-GB" sz="1100" dirty="0" smtClean="0"/>
              <a:t>Practice: </a:t>
            </a:r>
            <a:r>
              <a:rPr lang="en-GB" sz="1100" dirty="0" smtClean="0">
                <a:hlinkClick r:id="rId5"/>
              </a:rPr>
              <a:t>www.gov.uk/childrens-services/special-educational-needs</a:t>
            </a:r>
            <a:endParaRPr lang="en-GB" sz="1100" dirty="0" smtClean="0"/>
          </a:p>
          <a:p>
            <a:pPr marL="285750" indent="-285750">
              <a:buFont typeface="Arial" panose="020B0604020202020204" pitchFamily="34" charset="0"/>
              <a:buChar char="•"/>
              <a:defRPr/>
            </a:pPr>
            <a:r>
              <a:rPr lang="en-GB" sz="1100" dirty="0" smtClean="0"/>
              <a:t>Link to the Stockton </a:t>
            </a:r>
            <a:r>
              <a:rPr lang="en-GB" sz="1100" dirty="0"/>
              <a:t>Local Offer: </a:t>
            </a:r>
            <a:r>
              <a:rPr lang="en-GB" sz="1100" dirty="0">
                <a:hlinkClick r:id="rId6"/>
              </a:rPr>
              <a:t>http://</a:t>
            </a:r>
            <a:r>
              <a:rPr lang="en-GB" sz="1100" dirty="0" smtClean="0">
                <a:hlinkClick r:id="rId6"/>
              </a:rPr>
              <a:t>stocktoninformationdirectory.org/kb5/stockton/directory/localoffer.page</a:t>
            </a:r>
            <a:endParaRPr lang="en-GB" sz="1100" dirty="0" smtClean="0"/>
          </a:p>
          <a:p>
            <a:pPr>
              <a:defRPr/>
            </a:pPr>
            <a:endParaRPr lang="en-GB" sz="1100" dirty="0"/>
          </a:p>
          <a:p>
            <a:pPr fontAlgn="base">
              <a:spcBef>
                <a:spcPct val="0"/>
              </a:spcBef>
              <a:spcAft>
                <a:spcPct val="0"/>
              </a:spcAft>
            </a:pPr>
            <a:endParaRPr lang="en-US" altLang="en-US" sz="1100" dirty="0">
              <a:latin typeface="Arial" pitchFamily="34" charset="0"/>
              <a:cs typeface="Arial" pitchFamily="34" charset="0"/>
            </a:endParaRPr>
          </a:p>
        </p:txBody>
      </p:sp>
    </p:spTree>
    <p:extLst>
      <p:ext uri="{BB962C8B-B14F-4D97-AF65-F5344CB8AC3E}">
        <p14:creationId xmlns:p14="http://schemas.microsoft.com/office/powerpoint/2010/main" val="1727218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530686" y="-5698"/>
            <a:ext cx="9144000" cy="6835775"/>
          </a:xfrm>
          <a:prstGeom prst="rect">
            <a:avLst/>
          </a:prstGeom>
          <a:solidFill>
            <a:schemeClr val="accent6">
              <a:lumMod val="20000"/>
              <a:lumOff val="80000"/>
            </a:schemeClr>
          </a:solidFill>
          <a:ln>
            <a:noFill/>
          </a:ln>
          <a:effectLst>
            <a:outerShdw dist="28398" dir="3806097" algn="ctr" rotWithShape="0">
              <a:srgbClr val="3F3151">
                <a:alpha val="50000"/>
              </a:srgbClr>
            </a:outerShdw>
          </a:effectLst>
          <a:extLst/>
        </p:spPr>
        <p:txBody>
          <a:bodyPr vert="horz" wrap="square" lIns="91440" tIns="45720" rIns="91440" bIns="45720" numCol="1" anchor="t" anchorCtr="0" compatLnSpc="1">
            <a:prstTxWarp prst="textNoShape">
              <a:avLst/>
            </a:prstTxWarp>
          </a:bodyPr>
          <a:lstStyle/>
          <a:p>
            <a:endParaRPr lang="en-GB" dirty="0"/>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339527" y="56480"/>
            <a:ext cx="2970958" cy="3031767"/>
          </a:xfrm>
          <a:prstGeom prst="rect">
            <a:avLst/>
          </a:prstGeom>
        </p:spPr>
      </p:pic>
      <p:grpSp>
        <p:nvGrpSpPr>
          <p:cNvPr id="6" name="Group 5"/>
          <p:cNvGrpSpPr/>
          <p:nvPr/>
        </p:nvGrpSpPr>
        <p:grpSpPr>
          <a:xfrm>
            <a:off x="7634259" y="330209"/>
            <a:ext cx="2381493" cy="2325553"/>
            <a:chOff x="4007945" y="2363735"/>
            <a:chExt cx="2655888" cy="2513012"/>
          </a:xfrm>
        </p:grpSpPr>
        <p:sp>
          <p:nvSpPr>
            <p:cNvPr id="3" name="AutoShape 3"/>
            <p:cNvSpPr>
              <a:spLocks noChangeArrowheads="1"/>
            </p:cNvSpPr>
            <p:nvPr/>
          </p:nvSpPr>
          <p:spPr bwMode="auto">
            <a:xfrm rot="3370115">
              <a:off x="4079383" y="2292297"/>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dirty="0">
                  <a:ln w="9525">
                    <a:solidFill>
                      <a:srgbClr val="000000"/>
                    </a:solidFill>
                    <a:round/>
                    <a:headEnd/>
                    <a:tailEnd/>
                  </a:ln>
                  <a:solidFill>
                    <a:srgbClr val="000000"/>
                  </a:solidFill>
                  <a:latin typeface="Arial Black"/>
                </a:rPr>
                <a:t>Plan</a:t>
              </a:r>
            </a:p>
          </p:txBody>
        </p:sp>
      </p:grpSp>
      <p:grpSp>
        <p:nvGrpSpPr>
          <p:cNvPr id="7" name="Group 6"/>
          <p:cNvGrpSpPr/>
          <p:nvPr/>
        </p:nvGrpSpPr>
        <p:grpSpPr>
          <a:xfrm>
            <a:off x="9550621" y="6369271"/>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5" action="ppaction://hlinksldjump"/>
                </a:rPr>
                <a:t>Main Menu</a:t>
              </a:r>
              <a:endParaRPr lang="en-GB" sz="1100" b="1" dirty="0"/>
            </a:p>
          </p:txBody>
        </p:sp>
      </p:grpSp>
      <p:sp>
        <p:nvSpPr>
          <p:cNvPr id="12" name="Rounded Rectangle 11"/>
          <p:cNvSpPr/>
          <p:nvPr/>
        </p:nvSpPr>
        <p:spPr>
          <a:xfrm>
            <a:off x="3008586" y="485514"/>
            <a:ext cx="3432951" cy="32385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1400" dirty="0" smtClean="0">
                <a:hlinkClick r:id="rId6" action="ppaction://hlinksldjump"/>
              </a:rPr>
              <a:t>Communication and interaction</a:t>
            </a:r>
            <a:endParaRPr lang="en-GB" sz="1400" dirty="0"/>
          </a:p>
        </p:txBody>
      </p:sp>
      <p:sp>
        <p:nvSpPr>
          <p:cNvPr id="15" name="Rounded Rectangle 14"/>
          <p:cNvSpPr/>
          <p:nvPr/>
        </p:nvSpPr>
        <p:spPr>
          <a:xfrm>
            <a:off x="3003723" y="1645166"/>
            <a:ext cx="3437814" cy="32385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hlinkClick r:id="rId7" action="ppaction://hlinksldjump"/>
              </a:rPr>
              <a:t>Social, emotional and mental health</a:t>
            </a:r>
            <a:endParaRPr lang="en-GB" sz="1400" dirty="0"/>
          </a:p>
        </p:txBody>
      </p:sp>
      <p:sp>
        <p:nvSpPr>
          <p:cNvPr id="18" name="Rounded Rectangle 17"/>
          <p:cNvSpPr/>
          <p:nvPr/>
        </p:nvSpPr>
        <p:spPr>
          <a:xfrm>
            <a:off x="3008587" y="1065340"/>
            <a:ext cx="3432950" cy="32385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GB" sz="1400" dirty="0" smtClean="0">
                <a:hlinkClick r:id="rId8" action="ppaction://hlinksldjump"/>
              </a:rPr>
              <a:t>Cognition and learning</a:t>
            </a:r>
            <a:endParaRPr lang="en-GB" sz="1400" dirty="0"/>
          </a:p>
        </p:txBody>
      </p:sp>
      <p:sp>
        <p:nvSpPr>
          <p:cNvPr id="21" name="Rounded Rectangle 20"/>
          <p:cNvSpPr/>
          <p:nvPr/>
        </p:nvSpPr>
        <p:spPr>
          <a:xfrm>
            <a:off x="3008587" y="2224991"/>
            <a:ext cx="3432950" cy="323850"/>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GB" sz="1400" dirty="0" smtClean="0">
                <a:hlinkClick r:id="rId9" action="ppaction://hlinksldjump"/>
              </a:rPr>
              <a:t>Sensory and/or physical</a:t>
            </a:r>
            <a:endParaRPr lang="en-GB" sz="1400" dirty="0"/>
          </a:p>
        </p:txBody>
      </p:sp>
      <p:sp>
        <p:nvSpPr>
          <p:cNvPr id="23" name="Text Box 2"/>
          <p:cNvSpPr txBox="1">
            <a:spLocks noChangeArrowheads="1"/>
          </p:cNvSpPr>
          <p:nvPr/>
        </p:nvSpPr>
        <p:spPr bwMode="auto">
          <a:xfrm>
            <a:off x="1876426" y="3062769"/>
            <a:ext cx="8434059" cy="371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altLang="en-US" sz="1600" dirty="0" smtClean="0">
                <a:cs typeface="Arial" pitchFamily="34" charset="0"/>
              </a:rPr>
              <a:t>At Levendale, our ethos of “Achievement For All” pervades all aspects of our work within school. We believe that all children have the right to an inclusive education in order to reach their full potential, regardless of any barriers to learning that may exist.</a:t>
            </a:r>
          </a:p>
          <a:p>
            <a:pPr fontAlgn="base">
              <a:spcBef>
                <a:spcPct val="0"/>
              </a:spcBef>
              <a:spcAft>
                <a:spcPct val="0"/>
              </a:spcAft>
            </a:pPr>
            <a:endParaRPr lang="en-US" altLang="en-US" sz="1600" dirty="0">
              <a:cs typeface="Arial" pitchFamily="34" charset="0"/>
            </a:endParaRPr>
          </a:p>
          <a:p>
            <a:pPr marL="285750" indent="-285750" fontAlgn="base">
              <a:spcBef>
                <a:spcPct val="0"/>
              </a:spcBef>
              <a:spcAft>
                <a:spcPct val="0"/>
              </a:spcAft>
              <a:buFont typeface="Arial" panose="020B0604020202020204" pitchFamily="34" charset="0"/>
              <a:buChar char="•"/>
            </a:pPr>
            <a:r>
              <a:rPr lang="en-US" altLang="en-US" sz="1400" dirty="0" smtClean="0">
                <a:cs typeface="Arial" pitchFamily="34" charset="0"/>
              </a:rPr>
              <a:t>Lessons are carefully differentiated to cater for all levels of cognitive ability within a class and on an individual level where appropriate. Teachers match resources (including ICT) to the needs of their pupils and adapt the curriculum as necessary to ensure children are supported yet challenged by the work they are faced with, working at a level appropriate to them.</a:t>
            </a:r>
          </a:p>
          <a:p>
            <a:pPr marL="285750" indent="-285750" fontAlgn="base">
              <a:spcBef>
                <a:spcPct val="0"/>
              </a:spcBef>
              <a:spcAft>
                <a:spcPct val="0"/>
              </a:spcAft>
              <a:buFont typeface="Arial" panose="020B0604020202020204" pitchFamily="34" charset="0"/>
              <a:buChar char="•"/>
            </a:pPr>
            <a:r>
              <a:rPr lang="en-US" altLang="en-US" sz="1400" dirty="0" smtClean="0">
                <a:cs typeface="Arial" pitchFamily="34" charset="0"/>
              </a:rPr>
              <a:t>Teaching assistants and class teachers work together to support children of all levels of ability, including SEND: small-group support, 1:1 support or pair support is used at the discretion of the class teacher.</a:t>
            </a:r>
          </a:p>
          <a:p>
            <a:pPr marL="285750" indent="-285750" fontAlgn="base">
              <a:spcBef>
                <a:spcPct val="0"/>
              </a:spcBef>
              <a:spcAft>
                <a:spcPct val="0"/>
              </a:spcAft>
              <a:buFont typeface="Arial" panose="020B0604020202020204" pitchFamily="34" charset="0"/>
              <a:buChar char="•"/>
            </a:pPr>
            <a:r>
              <a:rPr lang="en-US" altLang="en-US" sz="1400" dirty="0" smtClean="0">
                <a:cs typeface="Arial" pitchFamily="34" charset="0"/>
              </a:rPr>
              <a:t>Where SEND is not primarily focused on a specific learning issue but encompasses Social, Emotional or Mental Health difficulties, we offer pastoral care and support for these children to ensure they feel happy and safe whilst at school.</a:t>
            </a:r>
          </a:p>
          <a:p>
            <a:pPr marL="285750" indent="-285750" fontAlgn="base">
              <a:spcBef>
                <a:spcPct val="0"/>
              </a:spcBef>
              <a:spcAft>
                <a:spcPct val="0"/>
              </a:spcAft>
              <a:buFont typeface="Arial" panose="020B0604020202020204" pitchFamily="34" charset="0"/>
              <a:buChar char="•"/>
            </a:pPr>
            <a:r>
              <a:rPr lang="en-US" altLang="en-US" sz="1400" dirty="0" smtClean="0">
                <a:cs typeface="Arial" pitchFamily="34" charset="0"/>
              </a:rPr>
              <a:t>All children should have equal opportunities in terms of curriculum entitlement, extra-curricular activities and school trips and/or </a:t>
            </a:r>
            <a:r>
              <a:rPr lang="en-US" altLang="en-US" sz="1400" dirty="0" err="1" smtClean="0">
                <a:cs typeface="Arial" pitchFamily="34" charset="0"/>
              </a:rPr>
              <a:t>residentials</a:t>
            </a:r>
            <a:r>
              <a:rPr lang="en-US" altLang="en-US" sz="1400" dirty="0" smtClean="0">
                <a:cs typeface="Arial" pitchFamily="34" charset="0"/>
              </a:rPr>
              <a:t>.</a:t>
            </a:r>
          </a:p>
          <a:p>
            <a:pPr marL="285750" indent="-285750" fontAlgn="base">
              <a:spcBef>
                <a:spcPct val="0"/>
              </a:spcBef>
              <a:spcAft>
                <a:spcPct val="0"/>
              </a:spcAft>
              <a:buFont typeface="Arial" panose="020B0604020202020204" pitchFamily="34" charset="0"/>
              <a:buChar char="•"/>
            </a:pPr>
            <a:endParaRPr lang="en-US" altLang="en-US" dirty="0">
              <a:cs typeface="Arial" pitchFamily="34" charset="0"/>
            </a:endParaRPr>
          </a:p>
        </p:txBody>
      </p:sp>
    </p:spTree>
    <p:extLst>
      <p:ext uri="{BB962C8B-B14F-4D97-AF65-F5344CB8AC3E}">
        <p14:creationId xmlns:p14="http://schemas.microsoft.com/office/powerpoint/2010/main" val="27570719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auto">
          <a:xfrm>
            <a:off x="1524001" y="3"/>
            <a:ext cx="9144000" cy="6858001"/>
          </a:xfrm>
          <a:prstGeom prst="rect">
            <a:avLst/>
          </a:prstGeom>
          <a:solidFill>
            <a:schemeClr val="accent1">
              <a:lumMod val="40000"/>
              <a:lumOff val="60000"/>
            </a:schemeClr>
          </a:solidFill>
          <a:ln>
            <a:noFill/>
          </a:ln>
          <a:effectLst>
            <a:outerShdw dist="28398" dir="3806097" algn="ctr" rotWithShape="0">
              <a:srgbClr val="3F3151">
                <a:alpha val="50000"/>
              </a:srgbClr>
            </a:outerShdw>
          </a:effectLst>
          <a:extLst/>
        </p:spPr>
        <p:txBody>
          <a:bodyPr vert="horz" wrap="square" lIns="91440" tIns="45720" rIns="91440" bIns="45720" numCol="1" anchor="t" anchorCtr="0" compatLnSpc="1">
            <a:prstTxWarp prst="textNoShape">
              <a:avLst/>
            </a:prstTxWarp>
          </a:bodyPr>
          <a:lstStyle/>
          <a:p>
            <a:endParaRPr lang="en-GB"/>
          </a:p>
        </p:txBody>
      </p:sp>
      <p:pic>
        <p:nvPicPr>
          <p:cNvPr id="13" name="Picture 12"/>
          <p:cNvPicPr>
            <a:picLocks noChangeAspect="1"/>
          </p:cNvPicPr>
          <p:nvPr/>
        </p:nvPicPr>
        <p:blipFill>
          <a:blip r:embed="rId2">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860055" y="3794475"/>
            <a:ext cx="2666057" cy="2720625"/>
          </a:xfrm>
          <a:prstGeom prst="rect">
            <a:avLst/>
          </a:prstGeom>
          <a:noFill/>
        </p:spPr>
      </p:pic>
      <p:grpSp>
        <p:nvGrpSpPr>
          <p:cNvPr id="7" name="Group 6"/>
          <p:cNvGrpSpPr/>
          <p:nvPr/>
        </p:nvGrpSpPr>
        <p:grpSpPr>
          <a:xfrm>
            <a:off x="8174446" y="4078914"/>
            <a:ext cx="2037276" cy="2151745"/>
            <a:chOff x="3918212" y="2353617"/>
            <a:chExt cx="2514600" cy="2655888"/>
          </a:xfrm>
        </p:grpSpPr>
        <p:sp>
          <p:nvSpPr>
            <p:cNvPr id="8" name="AutoShape 3"/>
            <p:cNvSpPr>
              <a:spLocks noChangeArrowheads="1"/>
            </p:cNvSpPr>
            <p:nvPr/>
          </p:nvSpPr>
          <p:spPr bwMode="auto">
            <a:xfrm rot="8676369">
              <a:off x="3918212" y="2353617"/>
              <a:ext cx="2514600"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 name="WordArt 4"/>
            <p:cNvSpPr>
              <a:spLocks noChangeArrowheads="1" noChangeShapeType="1" noTextEdit="1"/>
            </p:cNvSpPr>
            <p:nvPr/>
          </p:nvSpPr>
          <p:spPr bwMode="auto">
            <a:xfrm rot="8930439">
              <a:off x="5578475" y="4400550"/>
              <a:ext cx="355600" cy="222250"/>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0593"/>
                </a:avLst>
              </a:prstTxWarp>
            </a:bodyPr>
            <a:lstStyle/>
            <a:p>
              <a:pPr algn="ctr" rtl="0">
                <a:buNone/>
              </a:pPr>
              <a:r>
                <a:rPr lang="en-GB" sz="3600" kern="10" dirty="0">
                  <a:ln w="9525">
                    <a:solidFill>
                      <a:srgbClr val="000000"/>
                    </a:solidFill>
                    <a:round/>
                    <a:headEnd/>
                    <a:tailEnd/>
                  </a:ln>
                  <a:solidFill>
                    <a:srgbClr val="000000"/>
                  </a:solidFill>
                  <a:latin typeface="Arial Black"/>
                </a:rPr>
                <a:t>Do</a:t>
              </a:r>
            </a:p>
          </p:txBody>
        </p:sp>
      </p:grpSp>
      <p:grpSp>
        <p:nvGrpSpPr>
          <p:cNvPr id="10" name="Group 9"/>
          <p:cNvGrpSpPr/>
          <p:nvPr/>
        </p:nvGrpSpPr>
        <p:grpSpPr>
          <a:xfrm>
            <a:off x="9550621" y="6369271"/>
            <a:ext cx="975491" cy="328277"/>
            <a:chOff x="285750" y="2952750"/>
            <a:chExt cx="2590800" cy="323850"/>
          </a:xfrm>
        </p:grpSpPr>
        <p:sp>
          <p:nvSpPr>
            <p:cNvPr id="11" name="Rounded Rectangle 10"/>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2" name="TextBox 11">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5" action="ppaction://hlinksldjump"/>
                </a:rPr>
                <a:t>Main Menu</a:t>
              </a:r>
              <a:endParaRPr lang="en-GB" sz="1100" b="1" dirty="0"/>
            </a:p>
          </p:txBody>
        </p:sp>
      </p:grpSp>
      <p:sp>
        <p:nvSpPr>
          <p:cNvPr id="14" name="Text Box 2"/>
          <p:cNvSpPr txBox="1">
            <a:spLocks noChangeArrowheads="1"/>
          </p:cNvSpPr>
          <p:nvPr/>
        </p:nvSpPr>
        <p:spPr bwMode="auto">
          <a:xfrm>
            <a:off x="1878971" y="133740"/>
            <a:ext cx="8434059" cy="243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indent="-285750">
              <a:buFont typeface="Arial" panose="020B0604020202020204" pitchFamily="34" charset="0"/>
              <a:buChar char="•"/>
            </a:pPr>
            <a:r>
              <a:rPr lang="en-GB" dirty="0" smtClean="0"/>
              <a:t>All children are unique individuals and we foster that individuality at Levendale. Where we believe that a child is best supported by specific resources, we purchase these to help support the child, regardless of whether or not the child has SEND: these might include smaller items such as coloured overlays for reading, pen/pencil grips up to larger items such as writing slopes, special chairs and ICT equipment.</a:t>
            </a:r>
          </a:p>
          <a:p>
            <a:pPr marL="285750" indent="-285750">
              <a:buFont typeface="Arial" panose="020B0604020202020204" pitchFamily="34" charset="0"/>
              <a:buChar char="•"/>
            </a:pPr>
            <a:r>
              <a:rPr lang="en-GB" dirty="0" smtClean="0"/>
              <a:t>Class teachers carry the primary responsibility for the learning and progress of children with SEND and are accountable for these areas: they have the day-to-day responsibility in terms of planning for and assessing SEND children. Our talented team of TAs often run specific withdrawal groups in the afternoons to further support children who would benefit from additional help in certain areas.</a:t>
            </a:r>
          </a:p>
          <a:p>
            <a:pPr marL="285750" indent="-285750">
              <a:buFont typeface="Arial" panose="020B0604020202020204" pitchFamily="34" charset="0"/>
              <a:buChar char="•"/>
            </a:pPr>
            <a:r>
              <a:rPr lang="en-GB" dirty="0" smtClean="0"/>
              <a:t>Class teachers are also be the first point of contact for parents who have concerns over their child’s learning.</a:t>
            </a:r>
          </a:p>
          <a:p>
            <a:endParaRPr lang="en-GB" dirty="0"/>
          </a:p>
          <a:p>
            <a:pPr marL="285750" indent="-285750">
              <a:buFont typeface="Arial" panose="020B0604020202020204" pitchFamily="34" charset="0"/>
              <a:buChar char="•"/>
            </a:pPr>
            <a:endParaRPr lang="en-GB" dirty="0"/>
          </a:p>
          <a:p>
            <a:pPr fontAlgn="base">
              <a:spcBef>
                <a:spcPct val="0"/>
              </a:spcBef>
              <a:spcAft>
                <a:spcPct val="0"/>
              </a:spcAft>
            </a:pPr>
            <a:endParaRPr lang="en-US" altLang="en-US" dirty="0">
              <a:latin typeface="Arial" pitchFamily="34" charset="0"/>
              <a:cs typeface="Arial" pitchFamily="34" charset="0"/>
            </a:endParaRPr>
          </a:p>
        </p:txBody>
      </p:sp>
      <p:sp>
        <p:nvSpPr>
          <p:cNvPr id="3" name="TextBox 2"/>
          <p:cNvSpPr txBox="1"/>
          <p:nvPr/>
        </p:nvSpPr>
        <p:spPr>
          <a:xfrm>
            <a:off x="1863372" y="3464462"/>
            <a:ext cx="5933621" cy="3693319"/>
          </a:xfrm>
          <a:prstGeom prst="rect">
            <a:avLst/>
          </a:prstGeom>
          <a:noFill/>
        </p:spPr>
        <p:txBody>
          <a:bodyPr wrap="square" rtlCol="0">
            <a:spAutoFit/>
          </a:bodyPr>
          <a:lstStyle/>
          <a:p>
            <a:pPr marL="285750" indent="-285750">
              <a:buFont typeface="Arial" panose="020B0604020202020204" pitchFamily="34" charset="0"/>
              <a:buChar char="•"/>
            </a:pPr>
            <a:r>
              <a:rPr lang="en-GB" dirty="0"/>
              <a:t>Additional staffing can be deployed where necessary, e.g. to offer support over lunchtimes for potentially vulnerable children or to allow for full participation in a school educational visit.</a:t>
            </a:r>
          </a:p>
          <a:p>
            <a:pPr marL="285750" indent="-285750">
              <a:buFont typeface="Arial" panose="020B0604020202020204" pitchFamily="34" charset="0"/>
              <a:buChar char="•"/>
            </a:pPr>
            <a:r>
              <a:rPr lang="en-GB" dirty="0"/>
              <a:t>Individual Health Care Plans are used for children with specific medical needs: these are discussed with relevant health care professionals and parents (and the child, where appropriate): all staff who work with a child with an IHCP receive appropriate training based around the child’s </a:t>
            </a:r>
            <a:r>
              <a:rPr lang="en-GB" dirty="0" smtClean="0"/>
              <a:t>needs.</a:t>
            </a:r>
          </a:p>
          <a:p>
            <a:pPr marL="285750" indent="-285750">
              <a:buFont typeface="Arial" panose="020B0604020202020204" pitchFamily="34" charset="0"/>
              <a:buChar char="•"/>
            </a:pPr>
            <a:r>
              <a:rPr lang="en-GB" dirty="0" smtClean="0"/>
              <a:t>Governors are updated regularly as to the provision for SEND children at Levendale.</a:t>
            </a:r>
            <a:endParaRPr lang="en-GB" dirty="0"/>
          </a:p>
          <a:p>
            <a:endParaRPr lang="en-GB" dirty="0"/>
          </a:p>
        </p:txBody>
      </p:sp>
    </p:spTree>
    <p:extLst>
      <p:ext uri="{BB962C8B-B14F-4D97-AF65-F5344CB8AC3E}">
        <p14:creationId xmlns:p14="http://schemas.microsoft.com/office/powerpoint/2010/main" val="15918381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524000" y="1"/>
            <a:ext cx="9144000" cy="6858000"/>
          </a:xfrm>
          <a:prstGeom prst="rect">
            <a:avLst/>
          </a:prstGeom>
          <a:solidFill>
            <a:schemeClr val="accent2">
              <a:lumMod val="40000"/>
              <a:lumOff val="60000"/>
            </a:schemeClr>
          </a:solidFill>
          <a:ln>
            <a:noFill/>
          </a:ln>
          <a:effectLst>
            <a:outerShdw dist="28398" dir="3806097" algn="ctr" rotWithShape="0">
              <a:srgbClr val="3F3151">
                <a:alpha val="50000"/>
              </a:srgbClr>
            </a:outerShdw>
          </a:effectLst>
          <a:extLst/>
        </p:spPr>
        <p:txBody>
          <a:bodyPr vert="horz" wrap="square" lIns="91440" tIns="45720" rIns="91440" bIns="45720" numCol="1" anchor="t" anchorCtr="0" compatLnSpc="1">
            <a:prstTxWarp prst="textNoShape">
              <a:avLst/>
            </a:prstTxWarp>
          </a:bodyPr>
          <a:lstStyle/>
          <a:p>
            <a:endParaRPr lang="en-GB" dirty="0"/>
          </a:p>
        </p:txBody>
      </p:sp>
      <p:pic>
        <p:nvPicPr>
          <p:cNvPr id="16" name="Picture 15"/>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634490" y="3726266"/>
            <a:ext cx="2911687" cy="2971282"/>
          </a:xfrm>
          <a:prstGeom prst="rect">
            <a:avLst/>
          </a:prstGeom>
        </p:spPr>
      </p:pic>
      <p:grpSp>
        <p:nvGrpSpPr>
          <p:cNvPr id="7" name="Group 6"/>
          <p:cNvGrpSpPr/>
          <p:nvPr/>
        </p:nvGrpSpPr>
        <p:grpSpPr>
          <a:xfrm>
            <a:off x="1915338" y="4156645"/>
            <a:ext cx="2349989" cy="2223571"/>
            <a:chOff x="4034968" y="2511425"/>
            <a:chExt cx="2655887" cy="2513013"/>
          </a:xfrm>
        </p:grpSpPr>
        <p:sp>
          <p:nvSpPr>
            <p:cNvPr id="8" name="AutoShape 3"/>
            <p:cNvSpPr>
              <a:spLocks noChangeArrowheads="1"/>
            </p:cNvSpPr>
            <p:nvPr/>
          </p:nvSpPr>
          <p:spPr bwMode="auto">
            <a:xfrm rot="14115859">
              <a:off x="4106405" y="2439988"/>
              <a:ext cx="2513013" cy="2655887"/>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 name="WordArt 4"/>
            <p:cNvSpPr>
              <a:spLocks noChangeArrowheads="1" noChangeShapeType="1" noTextEdit="1"/>
            </p:cNvSpPr>
            <p:nvPr/>
          </p:nvSpPr>
          <p:spPr bwMode="auto">
            <a:xfrm rot="-7385954">
              <a:off x="4214019" y="3818732"/>
              <a:ext cx="936625" cy="585787"/>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066"/>
                </a:avLst>
              </a:prstTxWarp>
            </a:bodyPr>
            <a:lstStyle/>
            <a:p>
              <a:pPr algn="ctr" rtl="0">
                <a:buNone/>
              </a:pPr>
              <a:r>
                <a:rPr lang="en-GB" sz="3600" kern="10" dirty="0">
                  <a:ln w="9525">
                    <a:solidFill>
                      <a:srgbClr val="000000"/>
                    </a:solidFill>
                    <a:round/>
                    <a:headEnd/>
                    <a:tailEnd/>
                  </a:ln>
                  <a:solidFill>
                    <a:srgbClr val="000000"/>
                  </a:solidFill>
                  <a:latin typeface="Arial Black"/>
                </a:rPr>
                <a:t>Review</a:t>
              </a:r>
            </a:p>
          </p:txBody>
        </p:sp>
      </p:grpSp>
      <p:grpSp>
        <p:nvGrpSpPr>
          <p:cNvPr id="13" name="Group 12"/>
          <p:cNvGrpSpPr/>
          <p:nvPr/>
        </p:nvGrpSpPr>
        <p:grpSpPr>
          <a:xfrm>
            <a:off x="9550621" y="6369271"/>
            <a:ext cx="975491" cy="328277"/>
            <a:chOff x="285750" y="2952750"/>
            <a:chExt cx="2590800" cy="323850"/>
          </a:xfrm>
        </p:grpSpPr>
        <p:sp>
          <p:nvSpPr>
            <p:cNvPr id="14" name="Rounded Rectangle 13"/>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5" name="TextBox 14">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5" action="ppaction://hlinksldjump"/>
                </a:rPr>
                <a:t>Main Menu</a:t>
              </a:r>
              <a:endParaRPr lang="en-GB" sz="1100" b="1" dirty="0"/>
            </a:p>
          </p:txBody>
        </p:sp>
      </p:grpSp>
      <p:sp>
        <p:nvSpPr>
          <p:cNvPr id="17" name="Text Box 2"/>
          <p:cNvSpPr txBox="1">
            <a:spLocks noChangeArrowheads="1"/>
          </p:cNvSpPr>
          <p:nvPr/>
        </p:nvSpPr>
        <p:spPr bwMode="auto">
          <a:xfrm>
            <a:off x="1824039" y="500996"/>
            <a:ext cx="8434059" cy="243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indent="-285750">
              <a:buFont typeface="Arial" panose="020B0604020202020204" pitchFamily="34" charset="0"/>
              <a:buChar char="•"/>
            </a:pPr>
            <a:r>
              <a:rPr lang="en-GB" dirty="0" smtClean="0"/>
              <a:t>The progress of SEND children is reviewed and monitored on a regular basis: termly formal assessments are used alongside good classroom practice of formative assessment as a topic or unit of work progresses. The school keeps records of assessments to track children’s progress across a term, year and entire school career.</a:t>
            </a:r>
          </a:p>
          <a:p>
            <a:pPr marL="285750" indent="-285750">
              <a:buFont typeface="Arial" panose="020B0604020202020204" pitchFamily="34" charset="0"/>
              <a:buChar char="•"/>
            </a:pPr>
            <a:r>
              <a:rPr lang="en-GB" dirty="0" smtClean="0"/>
              <a:t>Where progress appears to be stalling, appropriate interventions are employed to help boost progress and overall achievement.</a:t>
            </a:r>
          </a:p>
          <a:p>
            <a:pPr marL="285750" indent="-285750">
              <a:buFont typeface="Arial" panose="020B0604020202020204" pitchFamily="34" charset="0"/>
              <a:buChar char="•"/>
            </a:pPr>
            <a:r>
              <a:rPr lang="en-GB" dirty="0" smtClean="0"/>
              <a:t>Regular Parent Consultation meetings are held across the academic year where parents can discuss their child’s progress: we also have an open-door policy where parents can make appointments with class teachers and/or the </a:t>
            </a:r>
            <a:r>
              <a:rPr lang="en-GB" dirty="0" err="1" smtClean="0"/>
              <a:t>SENCo</a:t>
            </a:r>
            <a:r>
              <a:rPr lang="en-GB" dirty="0" smtClean="0"/>
              <a:t>/Headteacher to discuss specific issues.</a:t>
            </a:r>
            <a:endParaRPr lang="en-GB" dirty="0"/>
          </a:p>
          <a:p>
            <a:pPr marL="285750" indent="-285750">
              <a:buFont typeface="Arial" panose="020B0604020202020204" pitchFamily="34" charset="0"/>
              <a:buChar char="•"/>
            </a:pPr>
            <a:endParaRPr lang="en-GB" dirty="0"/>
          </a:p>
          <a:p>
            <a:pPr fontAlgn="base">
              <a:spcBef>
                <a:spcPct val="0"/>
              </a:spcBef>
              <a:spcAft>
                <a:spcPct val="0"/>
              </a:spcAft>
            </a:pPr>
            <a:endParaRPr lang="en-US" altLang="en-US" dirty="0">
              <a:latin typeface="Arial" pitchFamily="34" charset="0"/>
              <a:cs typeface="Arial" pitchFamily="34" charset="0"/>
            </a:endParaRPr>
          </a:p>
        </p:txBody>
      </p:sp>
      <p:sp>
        <p:nvSpPr>
          <p:cNvPr id="3" name="TextBox 2"/>
          <p:cNvSpPr txBox="1"/>
          <p:nvPr/>
        </p:nvSpPr>
        <p:spPr>
          <a:xfrm>
            <a:off x="4609355" y="3289588"/>
            <a:ext cx="5517573" cy="3139321"/>
          </a:xfrm>
          <a:prstGeom prst="rect">
            <a:avLst/>
          </a:prstGeom>
          <a:noFill/>
        </p:spPr>
        <p:txBody>
          <a:bodyPr wrap="square" rtlCol="0">
            <a:spAutoFit/>
          </a:bodyPr>
          <a:lstStyle/>
          <a:p>
            <a:pPr marL="285750" indent="-285750">
              <a:buFont typeface="Arial" panose="020B0604020202020204" pitchFamily="34" charset="0"/>
              <a:buChar char="•"/>
            </a:pPr>
            <a:r>
              <a:rPr lang="en-GB" dirty="0" smtClean="0"/>
              <a:t>Where outside agencies are involved with a child or family (CAMHS, Educational Psychology Service, </a:t>
            </a:r>
            <a:r>
              <a:rPr lang="en-GB" dirty="0" err="1" smtClean="0"/>
              <a:t>TaMHS</a:t>
            </a:r>
            <a:r>
              <a:rPr lang="en-GB" dirty="0" smtClean="0"/>
              <a:t>, Speech &amp; Language Therapy etc), regular consultation/review meetings are held to discuss the procedures that are taking place.</a:t>
            </a:r>
          </a:p>
          <a:p>
            <a:pPr marL="285750" indent="-285750">
              <a:buFont typeface="Arial" panose="020B0604020202020204" pitchFamily="34" charset="0"/>
              <a:buChar char="•"/>
            </a:pPr>
            <a:r>
              <a:rPr lang="en-GB" dirty="0" smtClean="0"/>
              <a:t>Children are involved as appropriate in the setting of their own targets (whether academic, emotional, social etc) and also in the review of these targets. Pupil voice is a very useful tool when considering support and intervention, especially for SEND children.</a:t>
            </a:r>
            <a:endParaRPr lang="en-GB" dirty="0"/>
          </a:p>
        </p:txBody>
      </p:sp>
    </p:spTree>
    <p:extLst>
      <p:ext uri="{BB962C8B-B14F-4D97-AF65-F5344CB8AC3E}">
        <p14:creationId xmlns:p14="http://schemas.microsoft.com/office/powerpoint/2010/main" val="5791433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530686" y="-5698"/>
            <a:ext cx="9144000" cy="6835775"/>
          </a:xfrm>
          <a:prstGeom prst="rect">
            <a:avLst/>
          </a:prstGeom>
          <a:solidFill>
            <a:srgbClr val="F7A26D"/>
          </a:solidFill>
          <a:ln/>
          <a:ex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54506" y="101378"/>
            <a:ext cx="2771606" cy="2828334"/>
          </a:xfrm>
          <a:prstGeom prst="rect">
            <a:avLst/>
          </a:prstGeom>
        </p:spPr>
      </p:pic>
      <p:grpSp>
        <p:nvGrpSpPr>
          <p:cNvPr id="6" name="Group 5"/>
          <p:cNvGrpSpPr/>
          <p:nvPr/>
        </p:nvGrpSpPr>
        <p:grpSpPr>
          <a:xfrm>
            <a:off x="8013235" y="424132"/>
            <a:ext cx="2236932" cy="2116594"/>
            <a:chOff x="3943697" y="2395246"/>
            <a:chExt cx="2655888" cy="2513012"/>
          </a:xfrm>
        </p:grpSpPr>
        <p:sp>
          <p:nvSpPr>
            <p:cNvPr id="3" name="AutoShape 3"/>
            <p:cNvSpPr>
              <a:spLocks noChangeArrowheads="1"/>
            </p:cNvSpPr>
            <p:nvPr/>
          </p:nvSpPr>
          <p:spPr bwMode="auto">
            <a:xfrm rot="3370115">
              <a:off x="4015135" y="2323808"/>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dirty="0">
                  <a:ln w="9525">
                    <a:solidFill>
                      <a:srgbClr val="000000"/>
                    </a:solidFill>
                    <a:round/>
                    <a:headEnd/>
                    <a:tailEnd/>
                  </a:ln>
                  <a:solidFill>
                    <a:srgbClr val="000000"/>
                  </a:solidFill>
                  <a:latin typeface="Arial Black"/>
                </a:rPr>
                <a:t>Plan</a:t>
              </a:r>
            </a:p>
          </p:txBody>
        </p:sp>
      </p:grpSp>
      <p:grpSp>
        <p:nvGrpSpPr>
          <p:cNvPr id="7" name="Group 6"/>
          <p:cNvGrpSpPr/>
          <p:nvPr/>
        </p:nvGrpSpPr>
        <p:grpSpPr>
          <a:xfrm>
            <a:off x="9550621" y="6369271"/>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5" action="ppaction://hlinksldjump"/>
                </a:rPr>
                <a:t>Plan Menu</a:t>
              </a:r>
              <a:endParaRPr lang="en-GB" sz="1100" b="1" dirty="0"/>
            </a:p>
          </p:txBody>
        </p:sp>
      </p:grpSp>
      <p:sp>
        <p:nvSpPr>
          <p:cNvPr id="12" name="Rounded Rectangle 11"/>
          <p:cNvSpPr/>
          <p:nvPr/>
        </p:nvSpPr>
        <p:spPr>
          <a:xfrm>
            <a:off x="1767699" y="461798"/>
            <a:ext cx="2590800" cy="3238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13" name="TextBox 12">
            <a:hlinkClick r:id="rId4" action="ppaction://hlinksldjump"/>
          </p:cNvPr>
          <p:cNvSpPr txBox="1"/>
          <p:nvPr/>
        </p:nvSpPr>
        <p:spPr>
          <a:xfrm>
            <a:off x="1792016" y="490376"/>
            <a:ext cx="2547435" cy="307777"/>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400" b="1" dirty="0"/>
              <a:t>Communication and Interaction</a:t>
            </a:r>
          </a:p>
        </p:txBody>
      </p:sp>
      <p:sp>
        <p:nvSpPr>
          <p:cNvPr id="14" name="Rounded Rectangle 13"/>
          <p:cNvSpPr/>
          <p:nvPr/>
        </p:nvSpPr>
        <p:spPr>
          <a:xfrm>
            <a:off x="1767698" y="461798"/>
            <a:ext cx="3432951" cy="32385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1400" dirty="0" smtClean="0">
                <a:hlinkClick r:id="rId6" action="ppaction://hlinksldjump"/>
              </a:rPr>
              <a:t>Communication and interaction</a:t>
            </a:r>
            <a:endParaRPr lang="en-GB" sz="1400" dirty="0"/>
          </a:p>
        </p:txBody>
      </p:sp>
      <p:sp>
        <p:nvSpPr>
          <p:cNvPr id="4" name="Rectangle 3"/>
          <p:cNvSpPr/>
          <p:nvPr/>
        </p:nvSpPr>
        <p:spPr>
          <a:xfrm>
            <a:off x="1665146" y="1027661"/>
            <a:ext cx="6096000" cy="2246769"/>
          </a:xfrm>
          <a:prstGeom prst="rect">
            <a:avLst/>
          </a:prstGeom>
        </p:spPr>
        <p:txBody>
          <a:bodyPr>
            <a:spAutoFit/>
          </a:bodyPr>
          <a:lstStyle/>
          <a:p>
            <a:pPr marL="285750" indent="-285750" algn="just">
              <a:buFont typeface="Arial" panose="020B0604020202020204" pitchFamily="34" charset="0"/>
              <a:buChar char="•"/>
              <a:defRPr/>
            </a:pPr>
            <a:r>
              <a:rPr lang="en-GB" sz="1400" dirty="0"/>
              <a:t>Children with </a:t>
            </a:r>
            <a:r>
              <a:rPr lang="en-GB" sz="1400" dirty="0" smtClean="0"/>
              <a:t>communication and interaction difficulties (which often encompass social difficulties by their very nature) </a:t>
            </a:r>
            <a:r>
              <a:rPr lang="en-GB" sz="1400" dirty="0"/>
              <a:t>are </a:t>
            </a:r>
            <a:r>
              <a:rPr lang="en-GB" sz="1400" dirty="0" smtClean="0"/>
              <a:t>supported in a number of different ways: support from additional adults can be helpful to allow children to access a fully inclusive curriculum or to enable them to play with peers at break or lunchtimes; small group social activities often prove to be very beneficial in terms of socialisation and the building of effective friendships; some children who present well at home sometimes struggle in the relatively noisy environment of a working classroom and therefore may benefit from individual workstations and/or a quiet place to go to should they feel distressed. </a:t>
            </a:r>
            <a:endParaRPr lang="en-GB" sz="1400" dirty="0">
              <a:solidFill>
                <a:srgbClr val="FFFF00"/>
              </a:solidFill>
            </a:endParaRPr>
          </a:p>
        </p:txBody>
      </p:sp>
      <p:sp>
        <p:nvSpPr>
          <p:cNvPr id="16" name="Rectangle 15"/>
          <p:cNvSpPr/>
          <p:nvPr/>
        </p:nvSpPr>
        <p:spPr>
          <a:xfrm>
            <a:off x="1665146" y="3226255"/>
            <a:ext cx="8563564" cy="3108543"/>
          </a:xfrm>
          <a:prstGeom prst="rect">
            <a:avLst/>
          </a:prstGeom>
        </p:spPr>
        <p:txBody>
          <a:bodyPr wrap="square">
            <a:spAutoFit/>
          </a:bodyPr>
          <a:lstStyle/>
          <a:p>
            <a:pPr marL="285750" indent="-285750" algn="just">
              <a:buFont typeface="Arial" panose="020B0604020202020204" pitchFamily="34" charset="0"/>
              <a:buChar char="•"/>
              <a:defRPr/>
            </a:pPr>
            <a:r>
              <a:rPr lang="en-GB" sz="1400" dirty="0" smtClean="0"/>
              <a:t>We take a flexible approach to less-structured times such as break or lunch: where a child may benefit from going in to lunch earlier to enjoy a quieter environment, we facilitate this. Children sometimes need additional support over these less-structured parts of the school day so this is arranged on a needs basis. </a:t>
            </a:r>
            <a:endParaRPr lang="en-GB" sz="1400" dirty="0"/>
          </a:p>
          <a:p>
            <a:pPr marL="285750" indent="-285750" algn="just">
              <a:buFont typeface="Arial" panose="020B0604020202020204" pitchFamily="34" charset="0"/>
              <a:buChar char="•"/>
              <a:defRPr/>
            </a:pPr>
            <a:r>
              <a:rPr lang="en-GB" sz="1400" dirty="0" smtClean="0"/>
              <a:t>Where children might struggle to control their own behaviour as a result of a communication/interaction issue, the priority is supporting these children to understand and control their own emotions better as well as understanding the impact their presenting behaviours might have on others. Key factors here are enabling children to be able to better deal with circumstances that they perceive as difficult or challenging.</a:t>
            </a:r>
          </a:p>
          <a:p>
            <a:pPr marL="285750" indent="-285750" algn="just">
              <a:buFont typeface="Arial" panose="020B0604020202020204" pitchFamily="34" charset="0"/>
              <a:buChar char="•"/>
              <a:defRPr/>
            </a:pPr>
            <a:r>
              <a:rPr lang="en-GB" sz="1400" dirty="0" smtClean="0"/>
              <a:t>Transition periods can also be difficult for children with communication/interaction difficulties: moving to a different classroom at the start of a new academic year can be very stressful for a child and we manage such transitions carefully: children can visit their new classroom at various stages in the preceding academic year, take photos and build up a personal image library of who the important people will be and where things such as cloakrooms and toilets can be found. This is very much individualised according the needs of the child.</a:t>
            </a:r>
          </a:p>
          <a:p>
            <a:pPr marL="285750" indent="-285750" algn="just">
              <a:buFont typeface="Arial" panose="020B0604020202020204" pitchFamily="34" charset="0"/>
              <a:buChar char="•"/>
              <a:defRPr/>
            </a:pPr>
            <a:r>
              <a:rPr lang="en-GB" sz="1400" dirty="0" smtClean="0"/>
              <a:t>Transitions between primary and secondary (or between primaries if the child transfers to/from Levendale) are also crucial: these are managed by close liaison between schools and parents.</a:t>
            </a:r>
          </a:p>
        </p:txBody>
      </p:sp>
    </p:spTree>
    <p:extLst>
      <p:ext uri="{BB962C8B-B14F-4D97-AF65-F5344CB8AC3E}">
        <p14:creationId xmlns:p14="http://schemas.microsoft.com/office/powerpoint/2010/main" val="1553535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530686" y="-5698"/>
            <a:ext cx="9144000" cy="6835775"/>
          </a:xfrm>
          <a:prstGeom prst="rect">
            <a:avLst/>
          </a:prstGeom>
          <a:solidFill>
            <a:schemeClr val="accent4">
              <a:lumMod val="60000"/>
              <a:lumOff val="40000"/>
            </a:schemeClr>
          </a:solidFill>
          <a:ln>
            <a:noFill/>
          </a:ln>
          <a:effectLst>
            <a:outerShdw dist="28398" dir="3806097" algn="ctr" rotWithShape="0">
              <a:srgbClr val="3F3151">
                <a:alpha val="50000"/>
              </a:srgbClr>
            </a:outerShdw>
          </a:effectLst>
          <a:extLst/>
        </p:spPr>
        <p:txBody>
          <a:bodyPr vert="horz" wrap="square" lIns="91440" tIns="45720" rIns="91440" bIns="45720" numCol="1" anchor="t" anchorCtr="0" compatLnSpc="1">
            <a:prstTxWarp prst="textNoShape">
              <a:avLst/>
            </a:prstTxWarp>
          </a:bodyPr>
          <a:lstStyle/>
          <a:p>
            <a:endParaRPr lang="en-GB"/>
          </a:p>
        </p:txBody>
      </p:sp>
      <p:grpSp>
        <p:nvGrpSpPr>
          <p:cNvPr id="7" name="Group 6"/>
          <p:cNvGrpSpPr/>
          <p:nvPr/>
        </p:nvGrpSpPr>
        <p:grpSpPr>
          <a:xfrm>
            <a:off x="9550621" y="6369271"/>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2"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3" action="ppaction://hlinksldjump"/>
                </a:rPr>
                <a:t>Plan Menu</a:t>
              </a:r>
              <a:endParaRPr lang="en-GB" sz="1100" b="1" dirty="0"/>
            </a:p>
          </p:txBody>
        </p:sp>
      </p:grpSp>
      <p:pic>
        <p:nvPicPr>
          <p:cNvPr id="15" name="Picture 14"/>
          <p:cNvPicPr>
            <a:picLocks noChangeAspect="1"/>
          </p:cNvPicPr>
          <p:nvPr/>
        </p:nvPicPr>
        <p:blipFill>
          <a:blip r:embed="rId4">
            <a:extLst>
              <a:ext uri="{BEBA8EAE-BF5A-486C-A8C5-ECC9F3942E4B}">
                <a14:imgProps xmlns:a14="http://schemas.microsoft.com/office/drawing/2010/main">
                  <a14:imgLayer r:embed="rId5">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54506" y="101378"/>
            <a:ext cx="2771606" cy="2828334"/>
          </a:xfrm>
          <a:prstGeom prst="rect">
            <a:avLst/>
          </a:prstGeom>
        </p:spPr>
      </p:pic>
      <p:grpSp>
        <p:nvGrpSpPr>
          <p:cNvPr id="16" name="Group 15"/>
          <p:cNvGrpSpPr/>
          <p:nvPr/>
        </p:nvGrpSpPr>
        <p:grpSpPr>
          <a:xfrm>
            <a:off x="8013235" y="424132"/>
            <a:ext cx="2236932" cy="2116594"/>
            <a:chOff x="3943697" y="2395246"/>
            <a:chExt cx="2655888" cy="2513012"/>
          </a:xfrm>
        </p:grpSpPr>
        <p:sp>
          <p:nvSpPr>
            <p:cNvPr id="21" name="AutoShape 3"/>
            <p:cNvSpPr>
              <a:spLocks noChangeArrowheads="1"/>
            </p:cNvSpPr>
            <p:nvPr/>
          </p:nvSpPr>
          <p:spPr bwMode="auto">
            <a:xfrm rot="3370115">
              <a:off x="4015135" y="2323808"/>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2"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dirty="0">
                  <a:ln w="9525">
                    <a:solidFill>
                      <a:srgbClr val="000000"/>
                    </a:solidFill>
                    <a:round/>
                    <a:headEnd/>
                    <a:tailEnd/>
                  </a:ln>
                  <a:solidFill>
                    <a:srgbClr val="000000"/>
                  </a:solidFill>
                  <a:latin typeface="Arial Black"/>
                </a:rPr>
                <a:t>Plan</a:t>
              </a:r>
            </a:p>
          </p:txBody>
        </p:sp>
      </p:grpSp>
      <p:sp>
        <p:nvSpPr>
          <p:cNvPr id="24" name="Rounded Rectangle 23"/>
          <p:cNvSpPr/>
          <p:nvPr/>
        </p:nvSpPr>
        <p:spPr>
          <a:xfrm>
            <a:off x="1781178" y="225192"/>
            <a:ext cx="3432950" cy="32385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GB" sz="1400" dirty="0" smtClean="0">
                <a:hlinkClick r:id="rId6" action="ppaction://hlinksldjump"/>
              </a:rPr>
              <a:t>Cognition and learning</a:t>
            </a:r>
            <a:endParaRPr lang="en-GB" sz="1400" dirty="0"/>
          </a:p>
        </p:txBody>
      </p:sp>
      <p:sp>
        <p:nvSpPr>
          <p:cNvPr id="25" name="Text Box 2"/>
          <p:cNvSpPr txBox="1">
            <a:spLocks noChangeArrowheads="1"/>
          </p:cNvSpPr>
          <p:nvPr/>
        </p:nvSpPr>
        <p:spPr bwMode="auto">
          <a:xfrm>
            <a:off x="1786415" y="881285"/>
            <a:ext cx="5968092" cy="2810606"/>
          </a:xfrm>
          <a:prstGeom prst="rect">
            <a:avLst/>
          </a:prstGeom>
          <a:noFill/>
          <a:ln>
            <a:noFill/>
          </a:ln>
          <a:extLst/>
        </p:spPr>
        <p:txBody>
          <a:bodyPr/>
          <a:lstStyle/>
          <a:p>
            <a:pPr marL="285750" indent="-285750" algn="just" eaLnBrk="1" fontAlgn="auto" hangingPunct="1">
              <a:spcBef>
                <a:spcPts val="0"/>
              </a:spcBef>
              <a:spcAft>
                <a:spcPts val="0"/>
              </a:spcAft>
              <a:buFont typeface="Arial" panose="020B0604020202020204" pitchFamily="34" charset="0"/>
              <a:buChar char="•"/>
              <a:defRPr/>
            </a:pPr>
            <a:r>
              <a:rPr lang="en-GB" sz="1400" dirty="0" smtClean="0"/>
              <a:t>Children </a:t>
            </a:r>
            <a:r>
              <a:rPr lang="en-GB" sz="1400" dirty="0"/>
              <a:t>with difficulties in areas of cognition and learning are </a:t>
            </a:r>
            <a:r>
              <a:rPr lang="en-GB" sz="1400" dirty="0" smtClean="0"/>
              <a:t>given appropriate, regular</a:t>
            </a:r>
            <a:r>
              <a:rPr lang="en-GB" sz="1400" dirty="0"/>
              <a:t>, focused intervention, often on </a:t>
            </a:r>
            <a:r>
              <a:rPr lang="en-GB" sz="1400" dirty="0" smtClean="0"/>
              <a:t>in very small groups or on a 1:1 basis in school. We also work in partnership with external providers to ensure continuity of provision for children in school.</a:t>
            </a:r>
            <a:endParaRPr lang="en-GB" sz="1400" dirty="0"/>
          </a:p>
          <a:p>
            <a:pPr marL="285750" indent="-285750" algn="just" eaLnBrk="1" fontAlgn="auto" hangingPunct="1">
              <a:spcBef>
                <a:spcPts val="0"/>
              </a:spcBef>
              <a:spcAft>
                <a:spcPts val="0"/>
              </a:spcAft>
              <a:buFont typeface="Arial" panose="020B0604020202020204" pitchFamily="34" charset="0"/>
              <a:buChar char="•"/>
              <a:defRPr/>
            </a:pPr>
            <a:r>
              <a:rPr lang="en-GB" sz="1400" dirty="0" smtClean="0"/>
              <a:t>Children with cognitive and learning difficulties have increased </a:t>
            </a:r>
            <a:r>
              <a:rPr lang="en-GB" sz="1400" dirty="0"/>
              <a:t>access to small group support </a:t>
            </a:r>
            <a:r>
              <a:rPr lang="en-GB" sz="1400" dirty="0" smtClean="0"/>
              <a:t>working on specific areas of difficulty.</a:t>
            </a:r>
            <a:endParaRPr lang="en-GB" sz="1400" dirty="0"/>
          </a:p>
          <a:p>
            <a:pPr marL="285750" indent="-285750" algn="just" eaLnBrk="1" fontAlgn="auto" hangingPunct="1">
              <a:spcBef>
                <a:spcPts val="0"/>
              </a:spcBef>
              <a:spcAft>
                <a:spcPts val="0"/>
              </a:spcAft>
              <a:buFont typeface="Arial" panose="020B0604020202020204" pitchFamily="34" charset="0"/>
              <a:buChar char="•"/>
              <a:defRPr/>
            </a:pPr>
            <a:r>
              <a:rPr lang="en-GB" sz="1400" dirty="0"/>
              <a:t>Children are given practical </a:t>
            </a:r>
            <a:r>
              <a:rPr lang="en-GB" sz="1400" dirty="0" smtClean="0"/>
              <a:t>aids </a:t>
            </a:r>
            <a:r>
              <a:rPr lang="en-GB" sz="1400" dirty="0"/>
              <a:t>for </a:t>
            </a:r>
            <a:r>
              <a:rPr lang="en-GB" sz="1400" dirty="0" smtClean="0"/>
              <a:t>learning where appropriate </a:t>
            </a:r>
            <a:r>
              <a:rPr lang="en-GB" sz="1400" dirty="0"/>
              <a:t>e.g. table squares, time/number lines, word mats, pencil </a:t>
            </a:r>
            <a:r>
              <a:rPr lang="en-GB" sz="1400" dirty="0" smtClean="0"/>
              <a:t>grips, </a:t>
            </a:r>
            <a:r>
              <a:rPr lang="en-GB" sz="1400" dirty="0"/>
              <a:t>pictures, photos, accessible reading material suited to </a:t>
            </a:r>
            <a:r>
              <a:rPr lang="en-GB" sz="1400" dirty="0" smtClean="0"/>
              <a:t>age alongside a raft of other resources that can be used in the classroom to support learning.</a:t>
            </a:r>
            <a:endParaRPr lang="en-GB" sz="1400" dirty="0"/>
          </a:p>
          <a:p>
            <a:pPr marL="285750" indent="-285750" algn="just" eaLnBrk="1" fontAlgn="auto" hangingPunct="1">
              <a:spcBef>
                <a:spcPts val="0"/>
              </a:spcBef>
              <a:spcAft>
                <a:spcPts val="0"/>
              </a:spcAft>
              <a:buFont typeface="Arial" panose="020B0604020202020204" pitchFamily="34" charset="0"/>
              <a:buChar char="•"/>
              <a:defRPr/>
            </a:pPr>
            <a:r>
              <a:rPr lang="en-GB" sz="1400" dirty="0"/>
              <a:t>Lessons are planned </a:t>
            </a:r>
            <a:r>
              <a:rPr lang="en-GB" sz="1400" dirty="0" smtClean="0"/>
              <a:t>and </a:t>
            </a:r>
            <a:r>
              <a:rPr lang="en-GB" sz="1400" dirty="0"/>
              <a:t>differentiated so that all children are given the chance to be successful. </a:t>
            </a:r>
          </a:p>
          <a:p>
            <a:pPr eaLnBrk="1" hangingPunct="1">
              <a:defRPr/>
            </a:pPr>
            <a:endParaRPr lang="en-US" altLang="en-US" sz="1400" dirty="0">
              <a:latin typeface="Arial" pitchFamily="34" charset="0"/>
            </a:endParaRPr>
          </a:p>
        </p:txBody>
      </p:sp>
      <p:sp>
        <p:nvSpPr>
          <p:cNvPr id="26" name="Text Box 2"/>
          <p:cNvSpPr txBox="1">
            <a:spLocks noChangeArrowheads="1"/>
          </p:cNvSpPr>
          <p:nvPr/>
        </p:nvSpPr>
        <p:spPr bwMode="auto">
          <a:xfrm>
            <a:off x="1781178" y="3461792"/>
            <a:ext cx="8558212" cy="2774950"/>
          </a:xfrm>
          <a:prstGeom prst="rect">
            <a:avLst/>
          </a:prstGeom>
          <a:noFill/>
          <a:ln>
            <a:noFill/>
          </a:ln>
          <a:extLst/>
        </p:spPr>
        <p:txBody>
          <a:bodyPr/>
          <a:lstStyle/>
          <a:p>
            <a:pPr marL="285750" indent="-285750" algn="just" eaLnBrk="1" fontAlgn="auto" hangingPunct="1">
              <a:spcBef>
                <a:spcPts val="0"/>
              </a:spcBef>
              <a:spcAft>
                <a:spcPts val="0"/>
              </a:spcAft>
              <a:buFont typeface="Arial" panose="020B0604020202020204" pitchFamily="34" charset="0"/>
              <a:buChar char="•"/>
              <a:defRPr/>
            </a:pPr>
            <a:r>
              <a:rPr lang="en-GB" sz="1400" dirty="0" smtClean="0">
                <a:latin typeface="+mn-lt"/>
                <a:cs typeface="+mn-cs"/>
              </a:rPr>
              <a:t>Children </a:t>
            </a:r>
            <a:r>
              <a:rPr lang="en-GB" sz="1400" dirty="0">
                <a:latin typeface="+mn-lt"/>
                <a:cs typeface="+mn-cs"/>
              </a:rPr>
              <a:t>are given additional support in only the areas in which it is needed. </a:t>
            </a:r>
            <a:r>
              <a:rPr lang="en-GB" sz="1400" dirty="0" smtClean="0">
                <a:latin typeface="+mn-lt"/>
                <a:cs typeface="+mn-cs"/>
              </a:rPr>
              <a:t>Children should be encouraged to be as independent as possible however and adults are not in the classroom to do children’s work for them!</a:t>
            </a:r>
            <a:endParaRPr lang="en-GB" sz="1400" dirty="0">
              <a:latin typeface="+mn-lt"/>
              <a:cs typeface="+mn-cs"/>
            </a:endParaRPr>
          </a:p>
          <a:p>
            <a:pPr marL="285750" indent="-285750" algn="just" eaLnBrk="1" fontAlgn="auto" hangingPunct="1">
              <a:spcBef>
                <a:spcPts val="0"/>
              </a:spcBef>
              <a:spcAft>
                <a:spcPts val="0"/>
              </a:spcAft>
              <a:buFont typeface="Arial" panose="020B0604020202020204" pitchFamily="34" charset="0"/>
              <a:buChar char="•"/>
              <a:defRPr/>
            </a:pPr>
            <a:r>
              <a:rPr lang="en-GB" sz="1400" dirty="0">
                <a:latin typeface="+mn-lt"/>
                <a:cs typeface="+mn-cs"/>
              </a:rPr>
              <a:t>ICT is sometimes used to support children with learning difficulties as this can often be a great motivator as well as </a:t>
            </a:r>
            <a:r>
              <a:rPr lang="en-GB" sz="1400" dirty="0" smtClean="0">
                <a:latin typeface="+mn-lt"/>
                <a:cs typeface="+mn-cs"/>
              </a:rPr>
              <a:t>in supporting </a:t>
            </a:r>
            <a:r>
              <a:rPr lang="en-GB" sz="1400" dirty="0">
                <a:latin typeface="+mn-lt"/>
                <a:cs typeface="+mn-cs"/>
              </a:rPr>
              <a:t>children who find recording their work difficult,  </a:t>
            </a:r>
          </a:p>
          <a:p>
            <a:pPr marL="285750" indent="-285750" algn="just" eaLnBrk="1" fontAlgn="auto" hangingPunct="1">
              <a:spcBef>
                <a:spcPts val="0"/>
              </a:spcBef>
              <a:spcAft>
                <a:spcPts val="0"/>
              </a:spcAft>
              <a:buFont typeface="Arial" panose="020B0604020202020204" pitchFamily="34" charset="0"/>
              <a:buChar char="•"/>
              <a:defRPr/>
            </a:pPr>
            <a:r>
              <a:rPr lang="en-GB" sz="1400" dirty="0">
                <a:latin typeface="+mn-lt"/>
                <a:cs typeface="+mn-cs"/>
              </a:rPr>
              <a:t>Adaptations to assessments  are made to enable full access for all children , e.g. readers, </a:t>
            </a:r>
            <a:r>
              <a:rPr lang="en-GB" sz="1400" dirty="0" smtClean="0">
                <a:latin typeface="+mn-lt"/>
                <a:cs typeface="+mn-cs"/>
              </a:rPr>
              <a:t>scribe, use </a:t>
            </a:r>
            <a:r>
              <a:rPr lang="en-GB" sz="1400" dirty="0" smtClean="0"/>
              <a:t>of ICT.</a:t>
            </a:r>
            <a:endParaRPr lang="en-GB" sz="1400" dirty="0">
              <a:latin typeface="+mn-lt"/>
              <a:cs typeface="+mn-cs"/>
            </a:endParaRPr>
          </a:p>
          <a:p>
            <a:pPr marL="285750" indent="-285750" algn="just" eaLnBrk="1" fontAlgn="auto" hangingPunct="1">
              <a:spcBef>
                <a:spcPts val="0"/>
              </a:spcBef>
              <a:spcAft>
                <a:spcPts val="0"/>
              </a:spcAft>
              <a:buFont typeface="Arial" panose="020B0604020202020204" pitchFamily="34" charset="0"/>
              <a:buChar char="•"/>
              <a:defRPr/>
            </a:pPr>
            <a:r>
              <a:rPr lang="en-GB" sz="1400" dirty="0">
                <a:latin typeface="+mn-lt"/>
                <a:cs typeface="+mn-cs"/>
              </a:rPr>
              <a:t>Teachers ensure that all children are involved and learning in class through differentiated questioning and activities in teaching sessions. </a:t>
            </a:r>
          </a:p>
          <a:p>
            <a:pPr marL="285750" indent="-285750" algn="just" eaLnBrk="1" fontAlgn="auto" hangingPunct="1">
              <a:spcBef>
                <a:spcPts val="0"/>
              </a:spcBef>
              <a:spcAft>
                <a:spcPts val="0"/>
              </a:spcAft>
              <a:buFont typeface="Arial" panose="020B0604020202020204" pitchFamily="34" charset="0"/>
              <a:buChar char="•"/>
              <a:defRPr/>
            </a:pPr>
            <a:r>
              <a:rPr lang="en-GB" sz="1400" dirty="0" smtClean="0">
                <a:latin typeface="+mn-lt"/>
                <a:cs typeface="+mn-cs"/>
              </a:rPr>
              <a:t>Although </a:t>
            </a:r>
            <a:r>
              <a:rPr lang="en-GB" sz="1400" dirty="0">
                <a:latin typeface="+mn-lt"/>
                <a:cs typeface="+mn-cs"/>
              </a:rPr>
              <a:t>work is differentiated , we believe that we should not categorise children by saying that they cannot do something.  We have high expectations of all  children  </a:t>
            </a:r>
            <a:r>
              <a:rPr lang="en-GB" sz="1400" dirty="0" smtClean="0">
                <a:latin typeface="+mn-lt"/>
                <a:cs typeface="+mn-cs"/>
              </a:rPr>
              <a:t>at Levendale and relative underachievement should not be accepted from any child, irrespective of learning difficulty. </a:t>
            </a:r>
            <a:r>
              <a:rPr lang="en-GB" sz="1400" dirty="0">
                <a:latin typeface="+mn-lt"/>
                <a:cs typeface="+mn-cs"/>
              </a:rPr>
              <a:t>The children are all challenged, regardless of </a:t>
            </a:r>
            <a:r>
              <a:rPr lang="en-GB" sz="1400" dirty="0" smtClean="0">
                <a:latin typeface="+mn-lt"/>
                <a:cs typeface="+mn-cs"/>
              </a:rPr>
              <a:t>ability</a:t>
            </a:r>
            <a:r>
              <a:rPr lang="en-GB" sz="1400" dirty="0">
                <a:latin typeface="+mn-lt"/>
                <a:cs typeface="+mn-cs"/>
              </a:rPr>
              <a:t>. </a:t>
            </a:r>
          </a:p>
          <a:p>
            <a:pPr marL="285750" indent="-285750" algn="just" eaLnBrk="1" fontAlgn="auto" hangingPunct="1">
              <a:spcBef>
                <a:spcPts val="0"/>
              </a:spcBef>
              <a:spcAft>
                <a:spcPts val="0"/>
              </a:spcAft>
              <a:buFont typeface="Arial" panose="020B0604020202020204" pitchFamily="34" charset="0"/>
              <a:buChar char="•"/>
              <a:defRPr/>
            </a:pPr>
            <a:endParaRPr lang="en-GB" sz="1200" dirty="0">
              <a:latin typeface="+mn-lt"/>
              <a:cs typeface="+mn-cs"/>
            </a:endParaRPr>
          </a:p>
          <a:p>
            <a:pPr marL="285750" indent="-285750" algn="just" eaLnBrk="1" fontAlgn="auto" hangingPunct="1">
              <a:spcBef>
                <a:spcPts val="0"/>
              </a:spcBef>
              <a:spcAft>
                <a:spcPts val="0"/>
              </a:spcAft>
              <a:buFont typeface="Arial" panose="020B0604020202020204" pitchFamily="34" charset="0"/>
              <a:buChar char="•"/>
              <a:defRPr/>
            </a:pPr>
            <a:endParaRPr lang="en-GB" dirty="0">
              <a:latin typeface="+mn-lt"/>
              <a:cs typeface="+mn-cs"/>
            </a:endParaRPr>
          </a:p>
          <a:p>
            <a:pPr algn="just" eaLnBrk="1" fontAlgn="auto" hangingPunct="1">
              <a:spcBef>
                <a:spcPts val="0"/>
              </a:spcBef>
              <a:spcAft>
                <a:spcPts val="0"/>
              </a:spcAft>
              <a:defRPr/>
            </a:pPr>
            <a:endParaRPr lang="en-GB" dirty="0">
              <a:latin typeface="+mn-lt"/>
              <a:cs typeface="+mn-cs"/>
            </a:endParaRPr>
          </a:p>
          <a:p>
            <a:pPr algn="just" eaLnBrk="1" fontAlgn="auto" hangingPunct="1">
              <a:spcBef>
                <a:spcPts val="0"/>
              </a:spcBef>
              <a:spcAft>
                <a:spcPts val="0"/>
              </a:spcAft>
              <a:defRPr/>
            </a:pPr>
            <a:endParaRPr lang="en-GB" dirty="0">
              <a:latin typeface="+mn-lt"/>
              <a:cs typeface="+mn-cs"/>
            </a:endParaRPr>
          </a:p>
          <a:p>
            <a:pPr eaLnBrk="1" hangingPunct="1">
              <a:defRPr/>
            </a:pPr>
            <a:endParaRPr lang="en-US" altLang="en-US" dirty="0">
              <a:latin typeface="Arial" pitchFamily="34" charset="0"/>
            </a:endParaRPr>
          </a:p>
        </p:txBody>
      </p:sp>
    </p:spTree>
    <p:extLst>
      <p:ext uri="{BB962C8B-B14F-4D97-AF65-F5344CB8AC3E}">
        <p14:creationId xmlns:p14="http://schemas.microsoft.com/office/powerpoint/2010/main" val="172384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530686" y="-5698"/>
            <a:ext cx="9144000" cy="6835775"/>
          </a:xfrm>
          <a:prstGeom prst="rect">
            <a:avLst/>
          </a:prstGeom>
          <a:solidFill>
            <a:srgbClr val="00B0F0"/>
          </a:solidFill>
          <a:ln>
            <a:noFill/>
          </a:ln>
          <a:effectLst>
            <a:outerShdw dist="28398" dir="3806097" algn="ctr" rotWithShape="0">
              <a:srgbClr val="3F3151">
                <a:alpha val="50000"/>
              </a:srgbClr>
            </a:outerShdw>
          </a:effectLst>
          <a:extLst/>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9322208" y="775927"/>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endParaRPr lang="en-GB" sz="3600" kern="10" dirty="0">
              <a:ln w="9525">
                <a:solidFill>
                  <a:srgbClr val="000000"/>
                </a:solidFill>
                <a:round/>
                <a:headEnd/>
                <a:tailEnd/>
              </a:ln>
              <a:solidFill>
                <a:srgbClr val="000000"/>
              </a:solidFill>
              <a:latin typeface="Arial Black"/>
            </a:endParaRPr>
          </a:p>
        </p:txBody>
      </p:sp>
      <p:grpSp>
        <p:nvGrpSpPr>
          <p:cNvPr id="7" name="Group 6"/>
          <p:cNvGrpSpPr/>
          <p:nvPr/>
        </p:nvGrpSpPr>
        <p:grpSpPr>
          <a:xfrm>
            <a:off x="9550621" y="6369271"/>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2"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3" action="ppaction://hlinksldjump"/>
                </a:rPr>
                <a:t>Plan Menu</a:t>
              </a:r>
              <a:endParaRPr lang="en-GB" sz="1100" b="1" dirty="0"/>
            </a:p>
          </p:txBody>
        </p:sp>
      </p:grpSp>
      <p:sp>
        <p:nvSpPr>
          <p:cNvPr id="20" name="Text Box 2"/>
          <p:cNvSpPr txBox="1">
            <a:spLocks noChangeArrowheads="1"/>
          </p:cNvSpPr>
          <p:nvPr/>
        </p:nvSpPr>
        <p:spPr bwMode="auto">
          <a:xfrm>
            <a:off x="1756342" y="871381"/>
            <a:ext cx="5529262" cy="891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indent="-285750" algn="just">
              <a:buFont typeface="Arial" panose="020B0604020202020204" pitchFamily="34" charset="0"/>
              <a:buChar char="•"/>
            </a:pPr>
            <a:r>
              <a:rPr lang="en-GB" dirty="0" smtClean="0"/>
              <a:t>At Levendale, we have successfully supported a number of children with social, emotional and mental health issues and are well-versed in their particular needs.</a:t>
            </a:r>
          </a:p>
          <a:p>
            <a:pPr marL="285750" indent="-285750" algn="just">
              <a:buFont typeface="Arial" panose="020B0604020202020204" pitchFamily="34" charset="0"/>
              <a:buChar char="•"/>
            </a:pPr>
            <a:r>
              <a:rPr lang="en-GB" dirty="0" smtClean="0"/>
              <a:t>Key aspects for working with children who encounter these difficulties are:</a:t>
            </a:r>
          </a:p>
          <a:p>
            <a:pPr algn="just"/>
            <a:endParaRPr lang="en-GB" dirty="0"/>
          </a:p>
          <a:p>
            <a:pPr fontAlgn="base">
              <a:spcBef>
                <a:spcPct val="0"/>
              </a:spcBef>
              <a:spcAft>
                <a:spcPct val="0"/>
              </a:spcAft>
            </a:pPr>
            <a:endParaRPr lang="en-US" altLang="en-US" dirty="0">
              <a:latin typeface="Arial" pitchFamily="34" charset="0"/>
              <a:cs typeface="Arial" pitchFamily="34" charset="0"/>
            </a:endParaRPr>
          </a:p>
        </p:txBody>
      </p:sp>
      <p:pic>
        <p:nvPicPr>
          <p:cNvPr id="14" name="Picture 13"/>
          <p:cNvPicPr>
            <a:picLocks noChangeAspect="1"/>
          </p:cNvPicPr>
          <p:nvPr/>
        </p:nvPicPr>
        <p:blipFill>
          <a:blip r:embed="rId4">
            <a:extLst>
              <a:ext uri="{BEBA8EAE-BF5A-486C-A8C5-ECC9F3942E4B}">
                <a14:imgProps xmlns:a14="http://schemas.microsoft.com/office/drawing/2010/main">
                  <a14:imgLayer r:embed="rId5">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54506" y="101378"/>
            <a:ext cx="2771606" cy="2828334"/>
          </a:xfrm>
          <a:prstGeom prst="rect">
            <a:avLst/>
          </a:prstGeom>
        </p:spPr>
      </p:pic>
      <p:grpSp>
        <p:nvGrpSpPr>
          <p:cNvPr id="17" name="Group 16"/>
          <p:cNvGrpSpPr/>
          <p:nvPr/>
        </p:nvGrpSpPr>
        <p:grpSpPr>
          <a:xfrm>
            <a:off x="8013235" y="424132"/>
            <a:ext cx="2236932" cy="2116594"/>
            <a:chOff x="3943697" y="2395246"/>
            <a:chExt cx="2655888" cy="2513012"/>
          </a:xfrm>
        </p:grpSpPr>
        <p:sp>
          <p:nvSpPr>
            <p:cNvPr id="18" name="AutoShape 3"/>
            <p:cNvSpPr>
              <a:spLocks noChangeArrowheads="1"/>
            </p:cNvSpPr>
            <p:nvPr/>
          </p:nvSpPr>
          <p:spPr bwMode="auto">
            <a:xfrm rot="3370115">
              <a:off x="4015135" y="2323808"/>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9"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dirty="0">
                  <a:ln w="9525">
                    <a:solidFill>
                      <a:srgbClr val="000000"/>
                    </a:solidFill>
                    <a:round/>
                    <a:headEnd/>
                    <a:tailEnd/>
                  </a:ln>
                  <a:solidFill>
                    <a:srgbClr val="000000"/>
                  </a:solidFill>
                  <a:latin typeface="Arial Black"/>
                </a:rPr>
                <a:t>Plan</a:t>
              </a:r>
            </a:p>
          </p:txBody>
        </p:sp>
      </p:grpSp>
      <p:sp>
        <p:nvSpPr>
          <p:cNvPr id="21" name="Rounded Rectangle 20"/>
          <p:cNvSpPr/>
          <p:nvPr/>
        </p:nvSpPr>
        <p:spPr>
          <a:xfrm>
            <a:off x="1781178" y="177920"/>
            <a:ext cx="3437814" cy="32385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hlinkClick r:id="rId6" action="ppaction://hlinksldjump"/>
              </a:rPr>
              <a:t>Social, emotional and mental health</a:t>
            </a:r>
            <a:endParaRPr lang="en-GB" sz="1400" dirty="0"/>
          </a:p>
        </p:txBody>
      </p:sp>
      <p:sp>
        <p:nvSpPr>
          <p:cNvPr id="4" name="TextBox 3"/>
          <p:cNvSpPr txBox="1"/>
          <p:nvPr/>
        </p:nvSpPr>
        <p:spPr>
          <a:xfrm>
            <a:off x="1530686" y="2549878"/>
            <a:ext cx="8718697" cy="923330"/>
          </a:xfrm>
          <a:prstGeom prst="rect">
            <a:avLst/>
          </a:prstGeom>
          <a:noFill/>
        </p:spPr>
        <p:txBody>
          <a:bodyPr wrap="square" rtlCol="0">
            <a:spAutoFit/>
          </a:bodyPr>
          <a:lstStyle/>
          <a:p>
            <a:pPr marL="1200150" lvl="2" indent="-285750">
              <a:buFont typeface="Arial" panose="020B0604020202020204" pitchFamily="34" charset="0"/>
              <a:buChar char="•"/>
            </a:pPr>
            <a:r>
              <a:rPr lang="en-GB" dirty="0" smtClean="0"/>
              <a:t>Spotting potential triggers</a:t>
            </a:r>
          </a:p>
          <a:p>
            <a:pPr marL="1200150" lvl="2" indent="-285750">
              <a:buFont typeface="Arial" panose="020B0604020202020204" pitchFamily="34" charset="0"/>
              <a:buChar char="•"/>
            </a:pPr>
            <a:r>
              <a:rPr lang="en-GB" dirty="0" smtClean="0"/>
              <a:t>De-escalation strategies</a:t>
            </a:r>
          </a:p>
          <a:p>
            <a:pPr marL="1200150" lvl="2" indent="-285750">
              <a:buFont typeface="Arial" panose="020B0604020202020204" pitchFamily="34" charset="0"/>
              <a:buChar char="•"/>
            </a:pPr>
            <a:r>
              <a:rPr lang="en-GB" dirty="0" smtClean="0"/>
              <a:t>Providing space to calm down where necessary and appropriate</a:t>
            </a:r>
            <a:endParaRPr lang="en-GB" dirty="0"/>
          </a:p>
        </p:txBody>
      </p:sp>
      <p:sp>
        <p:nvSpPr>
          <p:cNvPr id="11" name="TextBox 10"/>
          <p:cNvSpPr txBox="1"/>
          <p:nvPr/>
        </p:nvSpPr>
        <p:spPr>
          <a:xfrm>
            <a:off x="1781178" y="3377279"/>
            <a:ext cx="8681872" cy="286232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Additional staffing is often required in order to allow a child with social, emotional and/or mental health issues to access a mainstream curriculum: this allows for much faster spotting of potential triggers and removal from the situation or stimulus as needed.</a:t>
            </a:r>
          </a:p>
          <a:p>
            <a:pPr marL="285750" indent="-285750">
              <a:buFont typeface="Arial" panose="020B0604020202020204" pitchFamily="34" charset="0"/>
              <a:buChar char="•"/>
            </a:pPr>
            <a:r>
              <a:rPr lang="en-GB" dirty="0" smtClean="0"/>
              <a:t>We liaise closely with a number of outside agencies including Educational Psychology, CAMHS, </a:t>
            </a:r>
            <a:r>
              <a:rPr lang="en-GB" dirty="0" err="1" smtClean="0"/>
              <a:t>TaMHS</a:t>
            </a:r>
            <a:r>
              <a:rPr lang="en-GB" dirty="0" smtClean="0"/>
              <a:t> (play-based counselling and therapy) and Behaviour Support. Their expertise if often invaluable in looking at different ways to address a specific need that arises in school.</a:t>
            </a:r>
          </a:p>
          <a:p>
            <a:pPr marL="285750" indent="-285750">
              <a:buFont typeface="Arial" panose="020B0604020202020204" pitchFamily="34" charset="0"/>
              <a:buChar char="•"/>
            </a:pPr>
            <a:r>
              <a:rPr lang="en-GB" dirty="0" smtClean="0"/>
              <a:t>Well-structured and organised pastoral care is often needed with such children and we work closely with parents and other agencies to ensure this is facilitated.</a:t>
            </a:r>
            <a:endParaRPr lang="en-GB" dirty="0"/>
          </a:p>
        </p:txBody>
      </p:sp>
    </p:spTree>
    <p:extLst>
      <p:ext uri="{BB962C8B-B14F-4D97-AF65-F5344CB8AC3E}">
        <p14:creationId xmlns:p14="http://schemas.microsoft.com/office/powerpoint/2010/main" val="33058184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TotalTime>
  <Words>2589</Words>
  <Application>Microsoft Office PowerPoint</Application>
  <PresentationFormat>Widescreen</PresentationFormat>
  <Paragraphs>133</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ＭＳ Ｐゴシック</vt:lpstr>
      <vt:lpstr>Arial</vt:lpstr>
      <vt:lpstr>Arial Black</vt:lpstr>
      <vt:lpstr>Calibri</vt:lpstr>
      <vt:lpstr>Calibri Light</vt:lpstr>
      <vt:lpstr>Maiandra GD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SBC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Beadnall, R</dc:creator>
  <cp:lastModifiedBy>Beadnall, Richard</cp:lastModifiedBy>
  <cp:revision>33</cp:revision>
  <dcterms:created xsi:type="dcterms:W3CDTF">2015-03-23T14:32:15Z</dcterms:created>
  <dcterms:modified xsi:type="dcterms:W3CDTF">2019-09-04T13:36:13Z</dcterms:modified>
</cp:coreProperties>
</file>